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3.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 id="2147485409" r:id="rId6"/>
    <p:sldMasterId id="2147485444" r:id="rId7"/>
    <p:sldMasterId id="2147485497" r:id="rId8"/>
  </p:sldMasterIdLst>
  <p:notesMasterIdLst>
    <p:notesMasterId r:id="rId68"/>
  </p:notesMasterIdLst>
  <p:handoutMasterIdLst>
    <p:handoutMasterId r:id="rId69"/>
  </p:handoutMasterIdLst>
  <p:sldIdLst>
    <p:sldId id="2076138457" r:id="rId9"/>
    <p:sldId id="258" r:id="rId10"/>
    <p:sldId id="2076138465" r:id="rId11"/>
    <p:sldId id="260" r:id="rId12"/>
    <p:sldId id="261" r:id="rId13"/>
    <p:sldId id="262" r:id="rId14"/>
    <p:sldId id="4547" r:id="rId15"/>
    <p:sldId id="264" r:id="rId16"/>
    <p:sldId id="2147469470" r:id="rId17"/>
    <p:sldId id="272" r:id="rId18"/>
    <p:sldId id="266" r:id="rId19"/>
    <p:sldId id="267" r:id="rId20"/>
    <p:sldId id="2147469463" r:id="rId21"/>
    <p:sldId id="2147469464" r:id="rId22"/>
    <p:sldId id="2147469408" r:id="rId23"/>
    <p:sldId id="2147469426" r:id="rId24"/>
    <p:sldId id="2147469428" r:id="rId25"/>
    <p:sldId id="2147469431" r:id="rId26"/>
    <p:sldId id="2147469405" r:id="rId27"/>
    <p:sldId id="2147469447" r:id="rId28"/>
    <p:sldId id="2147469429" r:id="rId29"/>
    <p:sldId id="2076138473" r:id="rId30"/>
    <p:sldId id="2147469433" r:id="rId31"/>
    <p:sldId id="2147469435" r:id="rId32"/>
    <p:sldId id="2147469439" r:id="rId33"/>
    <p:sldId id="2147469436" r:id="rId34"/>
    <p:sldId id="2147469437" r:id="rId35"/>
    <p:sldId id="2147469438" r:id="rId36"/>
    <p:sldId id="2147469441" r:id="rId37"/>
    <p:sldId id="2147469462" r:id="rId38"/>
    <p:sldId id="2147469465" r:id="rId39"/>
    <p:sldId id="273" r:id="rId40"/>
    <p:sldId id="2147469466" r:id="rId41"/>
    <p:sldId id="279" r:id="rId42"/>
    <p:sldId id="274" r:id="rId43"/>
    <p:sldId id="280" r:id="rId44"/>
    <p:sldId id="281" r:id="rId45"/>
    <p:sldId id="285" r:id="rId46"/>
    <p:sldId id="282" r:id="rId47"/>
    <p:sldId id="293" r:id="rId48"/>
    <p:sldId id="2076137476" r:id="rId49"/>
    <p:sldId id="294" r:id="rId50"/>
    <p:sldId id="283" r:id="rId51"/>
    <p:sldId id="286" r:id="rId52"/>
    <p:sldId id="288" r:id="rId53"/>
    <p:sldId id="284" r:id="rId54"/>
    <p:sldId id="290" r:id="rId55"/>
    <p:sldId id="291" r:id="rId56"/>
    <p:sldId id="289" r:id="rId57"/>
    <p:sldId id="275" r:id="rId58"/>
    <p:sldId id="4549" r:id="rId59"/>
    <p:sldId id="2147469467" r:id="rId60"/>
    <p:sldId id="2147469414" r:id="rId61"/>
    <p:sldId id="2147469458" r:id="rId62"/>
    <p:sldId id="2147469457" r:id="rId63"/>
    <p:sldId id="2147469415" r:id="rId64"/>
    <p:sldId id="2147469417" r:id="rId65"/>
    <p:sldId id="2147469469" r:id="rId66"/>
    <p:sldId id="2147469461" r:id="rId6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6EE416-AF16-AF40-804B-633D4962DAEE}">
          <p14:sldIdLst>
            <p14:sldId id="2076138457"/>
            <p14:sldId id="258"/>
            <p14:sldId id="2076138465"/>
          </p14:sldIdLst>
        </p14:section>
        <p14:section name="What is AAD and CA" id="{11B9863D-BE4C-BF4D-BD27-E394CA42FAEB}">
          <p14:sldIdLst>
            <p14:sldId id="260"/>
            <p14:sldId id="261"/>
            <p14:sldId id="262"/>
            <p14:sldId id="4547"/>
            <p14:sldId id="264"/>
            <p14:sldId id="2147469470"/>
            <p14:sldId id="272"/>
            <p14:sldId id="266"/>
            <p14:sldId id="267"/>
          </p14:sldIdLst>
        </p14:section>
        <p14:section name="AAD and Linux Servers" id="{6C253298-F20A-A740-97EF-38FE6FAED54F}">
          <p14:sldIdLst>
            <p14:sldId id="2147469463"/>
            <p14:sldId id="2147469464"/>
            <p14:sldId id="2147469408"/>
            <p14:sldId id="2147469426"/>
            <p14:sldId id="2147469428"/>
            <p14:sldId id="2147469431"/>
            <p14:sldId id="2147469405"/>
            <p14:sldId id="2147469447"/>
            <p14:sldId id="2147469429"/>
            <p14:sldId id="2076138473"/>
            <p14:sldId id="2147469433"/>
            <p14:sldId id="2147469435"/>
            <p14:sldId id="2147469439"/>
            <p14:sldId id="2147469436"/>
            <p14:sldId id="2147469437"/>
            <p14:sldId id="2147469438"/>
            <p14:sldId id="2147469441"/>
            <p14:sldId id="2147469462"/>
          </p14:sldIdLst>
        </p14:section>
        <p14:section name="Azure AD and Macs" id="{5246E870-1832-594C-91BA-6DAC917E38A7}">
          <p14:sldIdLst>
            <p14:sldId id="2147469465"/>
            <p14:sldId id="273"/>
            <p14:sldId id="2147469466"/>
            <p14:sldId id="279"/>
            <p14:sldId id="274"/>
            <p14:sldId id="280"/>
            <p14:sldId id="281"/>
            <p14:sldId id="285"/>
            <p14:sldId id="282"/>
            <p14:sldId id="293"/>
            <p14:sldId id="2076137476"/>
            <p14:sldId id="294"/>
            <p14:sldId id="283"/>
            <p14:sldId id="286"/>
            <p14:sldId id="288"/>
            <p14:sldId id="284"/>
            <p14:sldId id="290"/>
            <p14:sldId id="291"/>
            <p14:sldId id="289"/>
            <p14:sldId id="275"/>
            <p14:sldId id="4549"/>
          </p14:sldIdLst>
        </p14:section>
        <p14:section name="Linux as a device platform in Conditional Access" id="{555C70AF-C115-F645-87B4-17DB169FB00E}">
          <p14:sldIdLst>
            <p14:sldId id="2147469467"/>
            <p14:sldId id="2147469414"/>
            <p14:sldId id="2147469458"/>
            <p14:sldId id="2147469457"/>
            <p14:sldId id="2147469415"/>
          </p14:sldIdLst>
        </p14:section>
        <p14:section name="Linux AAD Registration, SSO, and compliant device in Conditional Access via Intune" id="{B4295A58-FD0A-0347-A61F-0B301D75BA39}">
          <p14:sldIdLst>
            <p14:sldId id="2147469417"/>
          </p14:sldIdLst>
        </p14:section>
        <p14:section name="Conclusion" id="{F8083CB0-39A8-5A42-A2D6-6E77FABD8692}">
          <p14:sldIdLst>
            <p14:sldId id="2147469469"/>
            <p14:sldId id="2147469461"/>
          </p14:sldIdLst>
        </p14:section>
        <p14:section name="Appendix" id="{C23A92F6-BA94-4541-97BC-B2B2DFDD0E2B}">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C351A5-F276-3C8C-C2DC-BFA06AD5D3DF}" name="Michael Epping" initials="" userId="S::miepping@microsoft.com::cbf81d19-3e8b-4253-bf28-e69c51756f35" providerId="AD"/>
  <p188:author id="{A62796F0-F43D-17CD-9E68-DBEFCBB4F906}" name="Mark Morowczynski" initials="MM" userId="S::markmoro@microsoft.com::284d4ee5-54cc-4112-963e-62b50d6a072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D762"/>
    <a:srgbClr val="FFFFFF"/>
    <a:srgbClr val="929292"/>
    <a:srgbClr val="010101"/>
    <a:srgbClr val="353535"/>
    <a:srgbClr val="8660C5"/>
    <a:srgbClr val="8661C5"/>
    <a:srgbClr val="AAAAA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8C8B3-1978-8B4D-96BF-B9059B96F9E0}" v="47" dt="2022-08-25T17:47:46.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77770"/>
  </p:normalViewPr>
  <p:slideViewPr>
    <p:cSldViewPr snapToGrid="0">
      <p:cViewPr varScale="1">
        <p:scale>
          <a:sx n="91" d="100"/>
          <a:sy n="91" d="100"/>
        </p:scale>
        <p:origin x="416" y="176"/>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8/20/22 11:35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8/20/22 11:30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Address confusion about CA policies</a:t>
            </a:r>
          </a:p>
        </p:txBody>
      </p:sp>
    </p:spTree>
    <p:extLst>
      <p:ext uri="{BB962C8B-B14F-4D97-AF65-F5344CB8AC3E}">
        <p14:creationId xmlns:p14="http://schemas.microsoft.com/office/powerpoint/2010/main" val="31309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0571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step 1, the credentials can be provided on the lock screen if synced to AD, or the user can log in with unrelated local creds and provide enterprise creds once they are logged in</a:t>
            </a:r>
          </a:p>
        </p:txBody>
      </p:sp>
    </p:spTree>
    <p:extLst>
      <p:ext uri="{BB962C8B-B14F-4D97-AF65-F5344CB8AC3E}">
        <p14:creationId xmlns:p14="http://schemas.microsoft.com/office/powerpoint/2010/main" val="60259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427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41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6519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30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365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MDM requirement comes from Apple. Security implications from being able to intercept network traffic</a:t>
            </a:r>
          </a:p>
        </p:txBody>
      </p:sp>
    </p:spTree>
    <p:extLst>
      <p:ext uri="{BB962C8B-B14F-4D97-AF65-F5344CB8AC3E}">
        <p14:creationId xmlns:p14="http://schemas.microsoft.com/office/powerpoint/2010/main" val="1890717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Consider adding </a:t>
            </a:r>
            <a:r>
              <a:rPr lang="en-US" err="1"/>
              <a:t>com.jamf</a:t>
            </a:r>
            <a:r>
              <a:rPr lang="en-US"/>
              <a:t>. to the </a:t>
            </a:r>
            <a:r>
              <a:rPr lang="en-US" err="1"/>
              <a:t>AppPrefixAllowList</a:t>
            </a:r>
            <a:r>
              <a:rPr lang="en-US"/>
              <a:t> if you use </a:t>
            </a:r>
            <a:r>
              <a:rPr lang="en-US" err="1"/>
              <a:t>Jamf</a:t>
            </a:r>
            <a:r>
              <a:rPr lang="en-US"/>
              <a:t> Pro</a:t>
            </a:r>
          </a:p>
        </p:txBody>
      </p:sp>
    </p:spTree>
    <p:extLst>
      <p:ext uri="{BB962C8B-B14F-4D97-AF65-F5344CB8AC3E}">
        <p14:creationId xmlns:p14="http://schemas.microsoft.com/office/powerpoint/2010/main" val="2596919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sz="4000" b="1" u="sng">
                <a:solidFill>
                  <a:srgbClr val="FFFFFF"/>
                </a:solidFill>
              </a:rPr>
              <a:t>Talk</a:t>
            </a:r>
            <a:r>
              <a:rPr kumimoji="0" lang="en-US" sz="1800" b="1" i="0" u="sng" strike="noStrike" cap="none" spc="0" normalizeH="0" baseline="0">
                <a:ln>
                  <a:noFill/>
                </a:ln>
                <a:solidFill>
                  <a:srgbClr val="929292"/>
                </a:solidFill>
                <a:effectLst/>
                <a:uFillTx/>
                <a:latin typeface="Graphik"/>
                <a:ea typeface="Graphik"/>
                <a:cs typeface="Graphik"/>
                <a:sym typeface="Graphik"/>
              </a:rPr>
              <a:t> </a:t>
            </a:r>
            <a:r>
              <a:rPr lang="en-US" sz="4000" b="1" u="sng">
                <a:solidFill>
                  <a:srgbClr val="FFFFFF"/>
                </a:solidFill>
              </a:rPr>
              <a:t>to your IAM team to understand your Conditional Access Policies!  </a:t>
            </a:r>
          </a:p>
          <a:p>
            <a:endParaRPr lang="en-US" sz="3600" b="1" u="sng"/>
          </a:p>
        </p:txBody>
      </p:sp>
    </p:spTree>
    <p:extLst>
      <p:ext uri="{BB962C8B-B14F-4D97-AF65-F5344CB8AC3E}">
        <p14:creationId xmlns:p14="http://schemas.microsoft.com/office/powerpoint/2010/main" val="4168324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2109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052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90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Slide Number Placeholder 4"/>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45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0022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56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116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Arc machine agent onboarding docs: https://</a:t>
            </a:r>
            <a:r>
              <a:rPr lang="en-US" err="1"/>
              <a:t>docs.microsoft.com</a:t>
            </a:r>
            <a:r>
              <a:rPr lang="en-US"/>
              <a:t>/</a:t>
            </a:r>
            <a:r>
              <a:rPr lang="en-US" err="1"/>
              <a:t>en</a:t>
            </a:r>
            <a:r>
              <a:rPr lang="en-US"/>
              <a:t>-us/azure/azure-arc/servers/agent-overview</a:t>
            </a:r>
          </a:p>
          <a:p>
            <a:endParaRPr lang="en-US"/>
          </a:p>
          <a:p>
            <a:r>
              <a:rPr lang="en-US"/>
              <a:t>Simple one-off script onboarding doc: https://</a:t>
            </a:r>
            <a:r>
              <a:rPr lang="en-US" err="1"/>
              <a:t>docs.microsoft.com</a:t>
            </a:r>
            <a:r>
              <a:rPr lang="en-US"/>
              <a:t>/</a:t>
            </a:r>
            <a:r>
              <a:rPr lang="en-US" err="1"/>
              <a:t>en</a:t>
            </a:r>
            <a:r>
              <a:rPr lang="en-US"/>
              <a:t>-us/azure/azure-arc/servers/onboard-portal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5257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4677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8/20/22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77647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73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80" y="41841"/>
            <a:ext cx="9603275" cy="553998"/>
          </a:xfrm>
        </p:spPr>
        <p:txBody>
          <a:bodyPr/>
          <a:lstStyle/>
          <a:p>
            <a:r>
              <a:rPr lang="en-US"/>
              <a:t>Click to edit Master title style</a:t>
            </a:r>
          </a:p>
        </p:txBody>
      </p:sp>
      <p:sp>
        <p:nvSpPr>
          <p:cNvPr id="3" name="Content Placeholder 2"/>
          <p:cNvSpPr>
            <a:spLocks noGrp="1"/>
          </p:cNvSpPr>
          <p:nvPr>
            <p:ph idx="1"/>
          </p:nvPr>
        </p:nvSpPr>
        <p:spPr>
          <a:xfrm>
            <a:off x="1451580" y="1253053"/>
            <a:ext cx="9603275" cy="161274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554139" y="5797541"/>
            <a:ext cx="3500715" cy="309201"/>
          </a:xfrm>
        </p:spPr>
        <p:txBody>
          <a:bodyPr/>
          <a:lstStyle/>
          <a:p>
            <a:fld id="{644D399B-063D-4548-B7EE-22ADFAA79A11}" type="datetime1">
              <a:rPr lang="en-US" smtClean="0"/>
              <a:t>8/20/22</a:t>
            </a:fld>
            <a:endParaRPr lang="en-US"/>
          </a:p>
        </p:txBody>
      </p:sp>
      <p:sp>
        <p:nvSpPr>
          <p:cNvPr id="5" name="Footer Placeholder 4"/>
          <p:cNvSpPr>
            <a:spLocks noGrp="1"/>
          </p:cNvSpPr>
          <p:nvPr>
            <p:ph type="ftr" sz="quarter" idx="11"/>
          </p:nvPr>
        </p:nvSpPr>
        <p:spPr>
          <a:xfrm>
            <a:off x="1451579" y="5799307"/>
            <a:ext cx="5938836" cy="309201"/>
          </a:xfrm>
        </p:spPr>
        <p:txBody>
          <a:bodyPr/>
          <a:lstStyle/>
          <a:p>
            <a:r>
              <a:rPr lang="en-US"/>
              <a:t>Microsoft Confidential under NDA</a:t>
            </a:r>
          </a:p>
        </p:txBody>
      </p:sp>
      <p:sp>
        <p:nvSpPr>
          <p:cNvPr id="6" name="Slide Number Placeholder 5"/>
          <p:cNvSpPr>
            <a:spLocks noGrp="1"/>
          </p:cNvSpPr>
          <p:nvPr>
            <p:ph type="sldNum" sz="quarter" idx="12"/>
          </p:nvPr>
        </p:nvSpPr>
        <p:spPr/>
        <p:txBody>
          <a:bodyPr/>
          <a:lstStyle/>
          <a:p>
            <a:fld id="{712EC2CC-F32D-45BE-9ED8-126C22995464}" type="slidenum">
              <a:rPr lang="en-US" smtClean="0"/>
              <a:t>‹#›</a:t>
            </a:fld>
            <a:endParaRPr lang="en-US"/>
          </a:p>
        </p:txBody>
      </p:sp>
      <p:cxnSp>
        <p:nvCxnSpPr>
          <p:cNvPr id="33" name="Straight Connector 32"/>
          <p:cNvCxnSpPr/>
          <p:nvPr/>
        </p:nvCxnSpPr>
        <p:spPr>
          <a:xfrm>
            <a:off x="1447332" y="65197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6946276"/>
      </p:ext>
    </p:extLst>
  </p:cSld>
  <p:clrMapOvr>
    <a:masterClrMapping/>
  </p:clrMapOvr>
  <p:hf sldNum="0"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5418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37739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54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34331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3669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0671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70447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Demo title</a:t>
            </a:r>
          </a:p>
        </p:txBody>
      </p:sp>
      <p:pic>
        <p:nvPicPr>
          <p:cNvPr id="3" name="Picture 2">
            <a:extLst>
              <a:ext uri="{FF2B5EF4-FFF2-40B4-BE49-F238E27FC236}">
                <a16:creationId xmlns:a16="http://schemas.microsoft.com/office/drawing/2014/main" id="{34FAD923-BE03-42D0-B635-D12592FA25D8}"/>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74787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34780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91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4778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3912"/>
            <a:ext cx="4167887" cy="2139625"/>
          </a:xfrm>
          <a:noFill/>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06065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63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3751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955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511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792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7519856"/>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6102350" y="-1138767"/>
            <a:ext cx="6096000" cy="9135534"/>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635000" y="2133600"/>
            <a:ext cx="4826000" cy="2055306"/>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9979181"/>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537150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7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017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341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6339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552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22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494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57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471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82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85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305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734334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45921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625742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63129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9292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6450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78194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5188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93915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4164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835087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767935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5230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032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92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2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43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33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4949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0921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36388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45269200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323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772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109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7649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9263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36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113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2523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10968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6405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97952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86703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16994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507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7443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01498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90279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53379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84835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6235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17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0678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716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3019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344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865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08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6516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16540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08186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5253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016431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1" y="620436"/>
            <a:ext cx="11306469" cy="425886"/>
          </a:xfrm>
        </p:spPr>
        <p:txBody>
          <a:bodyPr wrap="square" lIns="0" tIns="0" rIns="0" bIns="0">
            <a:spAutoFit/>
          </a:bodyPr>
          <a:lstStyle>
            <a:lvl1pPr>
              <a:lnSpc>
                <a:spcPts val="3134"/>
              </a:lnSpc>
              <a:defRPr sz="4399" strike="noStrike">
                <a:solidFill>
                  <a:srgbClr val="2F2F2F"/>
                </a:solidFill>
              </a:defRPr>
            </a:lvl1pPr>
          </a:lstStyle>
          <a:p>
            <a:r>
              <a:rPr lang="en-US"/>
              <a:t>Title</a:t>
            </a:r>
          </a:p>
        </p:txBody>
      </p:sp>
    </p:spTree>
    <p:extLst>
      <p:ext uri="{BB962C8B-B14F-4D97-AF65-F5344CB8AC3E}">
        <p14:creationId xmlns:p14="http://schemas.microsoft.com/office/powerpoint/2010/main" val="108592012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1939727"/>
          </a:xfrm>
          <a:prstGeom prst="rect">
            <a:avLst/>
          </a:prstGeom>
        </p:spPr>
        <p:txBody>
          <a:bodyPr/>
          <a:lstStyle>
            <a:lvl1pPr defTabSz="1219169">
              <a:lnSpc>
                <a:spcPct val="90000"/>
              </a:lnSpc>
              <a:defRPr sz="5800" spc="-174">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347028"/>
          </a:xfrm>
          <a:prstGeom prst="rect">
            <a:avLst/>
          </a:prstGeom>
        </p:spPr>
        <p:txBody>
          <a:bodyPr/>
          <a:lstStyle>
            <a:lvl1pPr marL="0" indent="0" algn="ctr" defTabSz="412750">
              <a:spcBef>
                <a:spcPts val="0"/>
              </a:spcBef>
              <a:buClrTx/>
              <a:buSzTx/>
              <a:buNone/>
              <a:defRPr sz="175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1256176"/>
          </a:xfrm>
          <a:prstGeom prst="rect">
            <a:avLst/>
          </a:prstGeom>
        </p:spPr>
        <p:txBody>
          <a:bodyPr/>
          <a:lstStyle>
            <a:lvl1pPr marL="0" indent="0" algn="ctr" defTabSz="412750">
              <a:spcBef>
                <a:spcPts val="0"/>
              </a:spcBef>
              <a:buClrTx/>
              <a:buSzTx/>
              <a:buNone/>
              <a:defRPr sz="3200">
                <a:solidFill>
                  <a:srgbClr val="D5D5D5"/>
                </a:solidFill>
                <a:latin typeface="Graphik-Medium"/>
                <a:ea typeface="Graphik-Medium"/>
                <a:cs typeface="Graphik-Medium"/>
                <a:sym typeface="Graphik Medium"/>
              </a:defRPr>
            </a:lvl1pPr>
            <a:lvl2pPr marL="0" indent="0" algn="ctr" defTabSz="412750">
              <a:spcBef>
                <a:spcPts val="0"/>
              </a:spcBef>
              <a:buClrTx/>
              <a:buSzTx/>
              <a:buNone/>
              <a:defRPr sz="3200">
                <a:solidFill>
                  <a:srgbClr val="D5D5D5"/>
                </a:solidFill>
                <a:latin typeface="Graphik-Medium"/>
                <a:ea typeface="Graphik-Medium"/>
                <a:cs typeface="Graphik-Medium"/>
                <a:sym typeface="Graphik Medium"/>
              </a:defRPr>
            </a:lvl2pPr>
            <a:lvl3pPr marL="0" indent="0" algn="ctr" defTabSz="412750">
              <a:spcBef>
                <a:spcPts val="0"/>
              </a:spcBef>
              <a:buClrTx/>
              <a:buSzTx/>
              <a:buNone/>
              <a:defRPr sz="3200">
                <a:solidFill>
                  <a:srgbClr val="D5D5D5"/>
                </a:solidFill>
                <a:latin typeface="Graphik-Medium"/>
                <a:ea typeface="Graphik-Medium"/>
                <a:cs typeface="Graphik-Medium"/>
                <a:sym typeface="Graphik Medium"/>
              </a:defRPr>
            </a:lvl3pPr>
            <a:lvl4pPr marL="0" indent="0" algn="ctr" defTabSz="412750">
              <a:spcBef>
                <a:spcPts val="0"/>
              </a:spcBef>
              <a:buClrTx/>
              <a:buSzTx/>
              <a:buNone/>
              <a:defRPr sz="3200">
                <a:solidFill>
                  <a:srgbClr val="D5D5D5"/>
                </a:solidFill>
                <a:latin typeface="Graphik-Medium"/>
                <a:ea typeface="Graphik-Medium"/>
                <a:cs typeface="Graphik-Medium"/>
                <a:sym typeface="Graphik Medium"/>
              </a:defRPr>
            </a:lvl4pPr>
            <a:lvl5pPr marL="0" indent="0" algn="ctr" defTabSz="412750">
              <a:spcBef>
                <a:spcPts val="0"/>
              </a:spcBef>
              <a:buClrTx/>
              <a:buSzTx/>
              <a:buNone/>
              <a:defRPr sz="32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1893597"/>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381000"/>
            <a:ext cx="12192000" cy="762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635000" y="6083300"/>
            <a:ext cx="10922000" cy="347028"/>
          </a:xfrm>
          <a:prstGeom prst="rect">
            <a:avLst/>
          </a:prstGeom>
        </p:spPr>
        <p:txBody>
          <a:bodyPr/>
          <a:lstStyle>
            <a:lvl1pPr marL="0" indent="0" algn="ctr" defTabSz="412750">
              <a:spcBef>
                <a:spcPts val="0"/>
              </a:spcBef>
              <a:buClrTx/>
              <a:buSzTx/>
              <a:buNone/>
              <a:defRPr sz="175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635000" y="1644650"/>
            <a:ext cx="10922000" cy="1936750"/>
          </a:xfrm>
          <a:prstGeom prst="rect">
            <a:avLst/>
          </a:prstGeom>
        </p:spPr>
        <p:txBody>
          <a:bodyPr/>
          <a:lstStyle>
            <a:lvl1pPr defTabSz="1219200">
              <a:lnSpc>
                <a:spcPct val="90000"/>
              </a:lnSpc>
              <a:defRPr sz="5800" spc="-174"/>
            </a:lvl1pPr>
          </a:lstStyle>
          <a:p>
            <a:r>
              <a:t>Presentation Title</a:t>
            </a:r>
          </a:p>
        </p:txBody>
      </p:sp>
      <p:sp>
        <p:nvSpPr>
          <p:cNvPr id="24" name="Body Level One…"/>
          <p:cNvSpPr txBox="1">
            <a:spLocks noGrp="1"/>
          </p:cNvSpPr>
          <p:nvPr>
            <p:ph type="body" sz="quarter" idx="1" hasCustomPrompt="1"/>
          </p:nvPr>
        </p:nvSpPr>
        <p:spPr>
          <a:xfrm>
            <a:off x="635000" y="3492500"/>
            <a:ext cx="10922000" cy="1257300"/>
          </a:xfrm>
          <a:prstGeom prst="rect">
            <a:avLst/>
          </a:prstGeom>
        </p:spPr>
        <p:txBody>
          <a:bodyPr/>
          <a:lstStyle>
            <a:lvl1pPr marL="0" indent="0" algn="ctr" defTabSz="412750">
              <a:spcBef>
                <a:spcPts val="0"/>
              </a:spcBef>
              <a:buClrTx/>
              <a:buSzTx/>
              <a:buNone/>
              <a:defRPr sz="3200">
                <a:solidFill>
                  <a:srgbClr val="D5D5D5"/>
                </a:solidFill>
                <a:latin typeface="Graphik-Medium"/>
                <a:ea typeface="Graphik-Medium"/>
                <a:cs typeface="Graphik-Medium"/>
                <a:sym typeface="Graphik Medium"/>
              </a:defRPr>
            </a:lvl1pPr>
            <a:lvl2pPr marL="0" indent="0" algn="ctr" defTabSz="412750">
              <a:spcBef>
                <a:spcPts val="0"/>
              </a:spcBef>
              <a:buClrTx/>
              <a:buSzTx/>
              <a:buNone/>
              <a:defRPr sz="3200">
                <a:solidFill>
                  <a:srgbClr val="D5D5D5"/>
                </a:solidFill>
                <a:latin typeface="Graphik-Medium"/>
                <a:ea typeface="Graphik-Medium"/>
                <a:cs typeface="Graphik-Medium"/>
                <a:sym typeface="Graphik Medium"/>
              </a:defRPr>
            </a:lvl2pPr>
            <a:lvl3pPr marL="0" indent="0" algn="ctr" defTabSz="412750">
              <a:spcBef>
                <a:spcPts val="0"/>
              </a:spcBef>
              <a:buClrTx/>
              <a:buSzTx/>
              <a:buNone/>
              <a:defRPr sz="3200">
                <a:solidFill>
                  <a:srgbClr val="D5D5D5"/>
                </a:solidFill>
                <a:latin typeface="Graphik-Medium"/>
                <a:ea typeface="Graphik-Medium"/>
                <a:cs typeface="Graphik-Medium"/>
                <a:sym typeface="Graphik Medium"/>
              </a:defRPr>
            </a:lvl3pPr>
            <a:lvl4pPr marL="0" indent="0" algn="ctr" defTabSz="412750">
              <a:spcBef>
                <a:spcPts val="0"/>
              </a:spcBef>
              <a:buClrTx/>
              <a:buSzTx/>
              <a:buNone/>
              <a:defRPr sz="3200">
                <a:solidFill>
                  <a:srgbClr val="D5D5D5"/>
                </a:solidFill>
                <a:latin typeface="Graphik-Medium"/>
                <a:ea typeface="Graphik-Medium"/>
                <a:cs typeface="Graphik-Medium"/>
                <a:sym typeface="Graphik Medium"/>
              </a:defRPr>
            </a:lvl4pPr>
            <a:lvl5pPr marL="0" indent="0" algn="ctr" defTabSz="412750">
              <a:spcBef>
                <a:spcPts val="0"/>
              </a:spcBef>
              <a:buClrTx/>
              <a:buSzTx/>
              <a:buNone/>
              <a:defRPr sz="32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448992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rful clouds against a starry night sky"/>
          <p:cNvSpPr>
            <a:spLocks noGrp="1"/>
          </p:cNvSpPr>
          <p:nvPr>
            <p:ph type="pic" idx="21"/>
          </p:nvPr>
        </p:nvSpPr>
        <p:spPr>
          <a:xfrm>
            <a:off x="3981450" y="-12700"/>
            <a:ext cx="10325100" cy="68834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35000" y="1943100"/>
            <a:ext cx="4826000" cy="1600101"/>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635000" y="3422650"/>
            <a:ext cx="4826000" cy="28321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vl2pPr marL="0" indent="228600" algn="ctr" defTabSz="412750">
              <a:spcBef>
                <a:spcPts val="0"/>
              </a:spcBef>
              <a:buClrTx/>
              <a:buSzTx/>
              <a:buNone/>
              <a:defRPr sz="2700">
                <a:solidFill>
                  <a:srgbClr val="D5D5D5"/>
                </a:solidFill>
                <a:latin typeface="Graphik-Medium"/>
                <a:ea typeface="Graphik-Medium"/>
                <a:cs typeface="Graphik-Medium"/>
                <a:sym typeface="Graphik Medium"/>
              </a:defRPr>
            </a:lvl2pPr>
            <a:lvl3pPr marL="0" indent="457200" algn="ctr" defTabSz="412750">
              <a:spcBef>
                <a:spcPts val="0"/>
              </a:spcBef>
              <a:buClrTx/>
              <a:buSzTx/>
              <a:buNone/>
              <a:defRPr sz="2700">
                <a:solidFill>
                  <a:srgbClr val="D5D5D5"/>
                </a:solidFill>
                <a:latin typeface="Graphik-Medium"/>
                <a:ea typeface="Graphik-Medium"/>
                <a:cs typeface="Graphik-Medium"/>
                <a:sym typeface="Graphik Medium"/>
              </a:defRPr>
            </a:lvl3pPr>
            <a:lvl4pPr marL="0" indent="685800" algn="ctr" defTabSz="412750">
              <a:spcBef>
                <a:spcPts val="0"/>
              </a:spcBef>
              <a:buClrTx/>
              <a:buSzTx/>
              <a:buNone/>
              <a:defRPr sz="2700">
                <a:solidFill>
                  <a:srgbClr val="D5D5D5"/>
                </a:solidFill>
                <a:latin typeface="Graphik-Medium"/>
                <a:ea typeface="Graphik-Medium"/>
                <a:cs typeface="Graphik-Medium"/>
                <a:sym typeface="Graphik Medium"/>
              </a:defRPr>
            </a:lvl4pPr>
            <a:lvl5pPr marL="0" indent="914400" algn="ctr" defTabSz="412750">
              <a:spcBef>
                <a:spcPts val="0"/>
              </a:spcBef>
              <a:buClrTx/>
              <a:buSzTx/>
              <a:buNone/>
              <a:defRPr sz="27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19961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92977"/>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5660510"/>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6102350" y="-1138767"/>
            <a:ext cx="6096000" cy="9135534"/>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635000" y="2133600"/>
            <a:ext cx="4826000" cy="42164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4766840"/>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1936750"/>
          </a:xfrm>
          <a:prstGeom prst="rect">
            <a:avLst/>
          </a:prstGeom>
        </p:spPr>
        <p:txBody>
          <a:bodyPr/>
          <a:lstStyle>
            <a:lvl1pPr>
              <a:lnSpc>
                <a:spcPct val="90000"/>
              </a:lnSpc>
              <a:defRPr sz="5800" spc="-174">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837259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448559"/>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7810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026784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35000" y="2273300"/>
            <a:ext cx="10922000" cy="2339033"/>
          </a:xfrm>
          <a:prstGeom prst="rect">
            <a:avLst/>
          </a:prstGeom>
        </p:spPr>
        <p:txBody>
          <a:bodyPr anchor="ctr"/>
          <a:lstStyle>
            <a:lvl1pPr marL="0" indent="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2286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4572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6858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9144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700923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1953048"/>
            <a:ext cx="10922000" cy="2244302"/>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508000"/>
          </a:xfrm>
          <a:prstGeom prst="rect">
            <a:avLst/>
          </a:prstGeom>
        </p:spPr>
        <p:txBody>
          <a:bodyPr/>
          <a:lstStyle>
            <a:lvl1pPr marL="0" indent="0" algn="ctr" defTabSz="412750">
              <a:spcBef>
                <a:spcPts val="0"/>
              </a:spcBef>
              <a:buClrTx/>
              <a:buSzTx/>
              <a:buNone/>
              <a:defRPr sz="22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293699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635000" y="5577543"/>
            <a:ext cx="10922000" cy="416307"/>
          </a:xfrm>
          <a:prstGeom prst="rect">
            <a:avLst/>
          </a:prstGeom>
        </p:spPr>
        <p:txBody>
          <a:bodyPr anchor="ctr"/>
          <a:lstStyle>
            <a:lvl1pPr marL="0" indent="0" algn="ctr" defTabSz="412750">
              <a:spcBef>
                <a:spcPts val="0"/>
              </a:spcBef>
              <a:buClrTx/>
              <a:buSzTx/>
              <a:buNone/>
              <a:defRPr sz="22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635000" y="2329685"/>
            <a:ext cx="10922000" cy="2197101"/>
          </a:xfrm>
          <a:prstGeom prst="rect">
            <a:avLst/>
          </a:prstGeom>
        </p:spPr>
        <p:txBody>
          <a:bodyPr anchor="ctr"/>
          <a:lstStyle>
            <a:lvl1pPr marL="0" indent="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1pPr>
            <a:lvl2pPr marL="0" indent="2286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2pPr>
            <a:lvl3pPr marL="0" indent="4572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3pPr>
            <a:lvl4pPr marL="0" indent="6858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4pPr>
            <a:lvl5pPr marL="0" indent="9144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375619"/>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6096000" y="3114675"/>
            <a:ext cx="6096000" cy="4064000"/>
          </a:xfrm>
          <a:prstGeom prst="rect">
            <a:avLst/>
          </a:prstGeom>
        </p:spPr>
        <p:txBody>
          <a:bodyPr lIns="91439" tIns="45719" rIns="91439" bIns="45719">
            <a:noAutofit/>
          </a:bodyPr>
          <a:lstStyle/>
          <a:p>
            <a:endParaRPr/>
          </a:p>
        </p:txBody>
      </p:sp>
      <p:sp>
        <p:nvSpPr>
          <p:cNvPr id="125" name="Colorful clouds against a starry night sky"/>
          <p:cNvSpPr>
            <a:spLocks noGrp="1"/>
          </p:cNvSpPr>
          <p:nvPr>
            <p:ph type="pic" sz="half" idx="22"/>
          </p:nvPr>
        </p:nvSpPr>
        <p:spPr>
          <a:xfrm>
            <a:off x="6096000" y="-320676"/>
            <a:ext cx="6096000" cy="4064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1129251"/>
            <a:ext cx="6083301" cy="911650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73259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635000"/>
            <a:ext cx="12192000" cy="8128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195334"/>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515673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235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564805"/>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363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41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2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image" Target="../media/image22.emf"/><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heme" Target="../theme/theme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image" Target="../media/image1.emf"/><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theme" Target="../theme/theme3.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8" Type="http://schemas.openxmlformats.org/officeDocument/2006/relationships/slideLayout" Target="../slideLayouts/slideLayout1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theme" Target="../theme/theme4.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image" Target="../media/image1.emf"/><Relationship Id="rId8" Type="http://schemas.openxmlformats.org/officeDocument/2006/relationships/slideLayout" Target="../slideLayouts/slideLayout1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5.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43" r:id="rId115"/>
    <p:sldLayoutId id="2147485490"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15169328"/>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80" r:id="rId10"/>
    <p:sldLayoutId id="2147485481" r:id="rId11"/>
    <p:sldLayoutId id="2147485482" r:id="rId12"/>
    <p:sldLayoutId id="2147485484" r:id="rId13"/>
    <p:sldLayoutId id="2147485485" r:id="rId14"/>
    <p:sldLayoutId id="2147485486" r:id="rId15"/>
    <p:sldLayoutId id="2147485493" r:id="rId16"/>
    <p:sldLayoutId id="2147485494" r:id="rId17"/>
    <p:sldLayoutId id="2147485495" r:id="rId18"/>
    <p:sldLayoutId id="214748549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9730168"/>
      </p:ext>
    </p:extLst>
  </p:cSld>
  <p:clrMap bg1="lt1" tx1="dk1" bg2="lt2" tx2="dk2" accent1="accent1" accent2="accent2" accent3="accent3" accent4="accent4" accent5="accent5" accent6="accent6" hlink="hlink" folHlink="folHlink"/>
  <p:sldLayoutIdLst>
    <p:sldLayoutId id="2147485410" r:id="rId1"/>
    <p:sldLayoutId id="2147485411" r:id="rId2"/>
    <p:sldLayoutId id="2147485412" r:id="rId3"/>
    <p:sldLayoutId id="2147485413" r:id="rId4"/>
    <p:sldLayoutId id="2147485414" r:id="rId5"/>
    <p:sldLayoutId id="2147485415" r:id="rId6"/>
    <p:sldLayoutId id="2147485416" r:id="rId7"/>
    <p:sldLayoutId id="2147485417" r:id="rId8"/>
    <p:sldLayoutId id="2147485418" r:id="rId9"/>
    <p:sldLayoutId id="2147485419" r:id="rId10"/>
    <p:sldLayoutId id="2147485420" r:id="rId11"/>
    <p:sldLayoutId id="2147485421" r:id="rId12"/>
    <p:sldLayoutId id="2147485422" r:id="rId13"/>
    <p:sldLayoutId id="2147485423" r:id="rId14"/>
    <p:sldLayoutId id="2147485424" r:id="rId15"/>
    <p:sldLayoutId id="2147485425" r:id="rId16"/>
    <p:sldLayoutId id="2147485426" r:id="rId17"/>
    <p:sldLayoutId id="2147485427" r:id="rId18"/>
    <p:sldLayoutId id="2147485428" r:id="rId19"/>
    <p:sldLayoutId id="2147485429" r:id="rId20"/>
    <p:sldLayoutId id="2147485430" r:id="rId21"/>
    <p:sldLayoutId id="2147485431" r:id="rId22"/>
    <p:sldLayoutId id="2147485432" r:id="rId23"/>
    <p:sldLayoutId id="2147485433" r:id="rId24"/>
    <p:sldLayoutId id="2147485434" r:id="rId25"/>
    <p:sldLayoutId id="2147485435" r:id="rId26"/>
    <p:sldLayoutId id="2147485436" r:id="rId27"/>
    <p:sldLayoutId id="2147485437" r:id="rId28"/>
    <p:sldLayoutId id="2147485438" r:id="rId29"/>
    <p:sldLayoutId id="2147485439" r:id="rId30"/>
    <p:sldLayoutId id="2147485440" r:id="rId31"/>
    <p:sldLayoutId id="214748544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2918406"/>
      </p:ext>
    </p:extLst>
  </p:cSld>
  <p:clrMap bg1="lt1" tx1="dk1" bg2="lt2" tx2="dk2" accent1="accent1" accent2="accent2" accent3="accent3" accent4="accent4" accent5="accent5" accent6="accent6" hlink="hlink" folHlink="folHlink"/>
  <p:sldLayoutIdLst>
    <p:sldLayoutId id="2147485445" r:id="rId1"/>
    <p:sldLayoutId id="2147485446" r:id="rId2"/>
    <p:sldLayoutId id="2147485447" r:id="rId3"/>
    <p:sldLayoutId id="2147485448" r:id="rId4"/>
    <p:sldLayoutId id="2147485449" r:id="rId5"/>
    <p:sldLayoutId id="2147485450" r:id="rId6"/>
    <p:sldLayoutId id="2147485451" r:id="rId7"/>
    <p:sldLayoutId id="2147485452" r:id="rId8"/>
    <p:sldLayoutId id="2147485453" r:id="rId9"/>
    <p:sldLayoutId id="2147485454" r:id="rId10"/>
    <p:sldLayoutId id="2147485455" r:id="rId11"/>
    <p:sldLayoutId id="2147485456" r:id="rId12"/>
    <p:sldLayoutId id="2147485457" r:id="rId13"/>
    <p:sldLayoutId id="2147485458" r:id="rId14"/>
    <p:sldLayoutId id="2147485459" r:id="rId15"/>
    <p:sldLayoutId id="2147485460" r:id="rId16"/>
    <p:sldLayoutId id="2147485461" r:id="rId17"/>
    <p:sldLayoutId id="2147485462" r:id="rId18"/>
    <p:sldLayoutId id="2147485463" r:id="rId19"/>
    <p:sldLayoutId id="2147485464" r:id="rId20"/>
    <p:sldLayoutId id="2147485465" r:id="rId21"/>
    <p:sldLayoutId id="2147485466" r:id="rId22"/>
    <p:sldLayoutId id="2147485467" r:id="rId23"/>
    <p:sldLayoutId id="2147485468" r:id="rId24"/>
    <p:sldLayoutId id="2147485469" r:id="rId25"/>
    <p:sldLayoutId id="2147485470" r:id="rId26"/>
    <p:sldLayoutId id="2147485471" r:id="rId27"/>
    <p:sldLayoutId id="2147485472" r:id="rId28"/>
    <p:sldLayoutId id="2147485473" r:id="rId29"/>
    <p:sldLayoutId id="2147485474" r:id="rId30"/>
    <p:sldLayoutId id="2147485475" r:id="rId31"/>
    <p:sldLayoutId id="2147485476" r:id="rId32"/>
    <p:sldLayoutId id="214748547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35000" y="406400"/>
            <a:ext cx="10922000" cy="7787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635000" y="2133600"/>
            <a:ext cx="10922000" cy="4216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88812" y="6502185"/>
            <a:ext cx="266098" cy="271869"/>
          </a:xfrm>
          <a:prstGeom prst="rect">
            <a:avLst/>
          </a:prstGeom>
          <a:ln w="12700">
            <a:miter lim="400000"/>
          </a:ln>
        </p:spPr>
        <p:txBody>
          <a:bodyPr wrap="none" lIns="50800" tIns="50800" rIns="50800" bIns="50800" anchor="b">
            <a:spAutoFit/>
          </a:bodyPr>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293556619"/>
      </p:ext>
    </p:extLst>
  </p:cSld>
  <p:clrMap bg1="dk1" tx1="lt1" bg2="dk2" tx2="lt2" accent1="accent1" accent2="accent2" accent3="accent3" accent4="accent4" accent5="accent5" accent6="accent6" hlink="hlink" folHlink="folHlink"/>
  <p:sldLayoutIdLst>
    <p:sldLayoutId id="2147485498" r:id="rId1"/>
    <p:sldLayoutId id="2147485499" r:id="rId2"/>
    <p:sldLayoutId id="2147485500" r:id="rId3"/>
    <p:sldLayoutId id="2147485501" r:id="rId4"/>
    <p:sldLayoutId id="2147485502" r:id="rId5"/>
    <p:sldLayoutId id="2147485503" r:id="rId6"/>
    <p:sldLayoutId id="2147485504" r:id="rId7"/>
    <p:sldLayoutId id="2147485505" r:id="rId8"/>
    <p:sldLayoutId id="2147485506" r:id="rId9"/>
    <p:sldLayoutId id="2147485507" r:id="rId10"/>
    <p:sldLayoutId id="2147485508" r:id="rId11"/>
    <p:sldLayoutId id="2147485509" r:id="rId12"/>
    <p:sldLayoutId id="2147485510" r:id="rId13"/>
    <p:sldLayoutId id="2147485511" r:id="rId14"/>
    <p:sldLayoutId id="2147485512" r:id="rId15"/>
    <p:sldLayoutId id="2147485513" r:id="rId16"/>
    <p:sldLayoutId id="2147485514" r:id="rId17"/>
    <p:sldLayoutId id="2147485515" r:id="rId18"/>
    <p:sldLayoutId id="2147485516" r:id="rId19"/>
  </p:sldLayoutIdLst>
  <p:transition spd="med"/>
  <p:txStyles>
    <p:title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2794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1pPr>
      <a:lvl2pPr marL="5588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2pPr>
      <a:lvl3pPr marL="8382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3pPr>
      <a:lvl4pPr marL="11176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4pPr>
      <a:lvl5pPr marL="13970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5pPr>
      <a:lvl6pPr marL="16764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6pPr>
      <a:lvl7pPr marL="19558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7pPr>
      <a:lvl8pPr marL="22352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8pPr>
      <a:lvl9pPr marL="25146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9pPr>
    </p:bodyStyle>
    <p:otherStyle>
      <a:lvl1pPr marL="0" marR="0" indent="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6.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aka.ms/MFAPromptsWorkbook" TargetMode="External"/><Relationship Id="rId1" Type="http://schemas.openxmlformats.org/officeDocument/2006/relationships/slideLayout" Target="../slideLayouts/slideLayout133.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9.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43.png"/><Relationship Id="rId3" Type="http://schemas.openxmlformats.org/officeDocument/2006/relationships/image" Target="../media/image59.png"/><Relationship Id="rId21" Type="http://schemas.openxmlformats.org/officeDocument/2006/relationships/image" Target="../media/image76.sv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svg"/><Relationship Id="rId2" Type="http://schemas.openxmlformats.org/officeDocument/2006/relationships/notesSlide" Target="../notesSlides/notesSlide3.xml"/><Relationship Id="rId16" Type="http://schemas.openxmlformats.org/officeDocument/2006/relationships/image" Target="../media/image72.png"/><Relationship Id="rId20" Type="http://schemas.openxmlformats.org/officeDocument/2006/relationships/image" Target="../media/image75.emf"/><Relationship Id="rId1" Type="http://schemas.openxmlformats.org/officeDocument/2006/relationships/slideLayout" Target="../slideLayouts/slideLayout14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svg"/><Relationship Id="rId15" Type="http://schemas.openxmlformats.org/officeDocument/2006/relationships/image" Target="../media/image71.png"/><Relationship Id="rId10" Type="http://schemas.openxmlformats.org/officeDocument/2006/relationships/image" Target="../media/image66.svg"/><Relationship Id="rId19" Type="http://schemas.openxmlformats.org/officeDocument/2006/relationships/image" Target="../media/image74.emf"/><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hyperlink" Target="mailto:michael.epping@microsoft.com" TargetMode="External"/><Relationship Id="rId2" Type="http://schemas.openxmlformats.org/officeDocument/2006/relationships/image" Target="../media/image44.jpeg"/><Relationship Id="rId1" Type="http://schemas.openxmlformats.org/officeDocument/2006/relationships/slideLayout" Target="../slideLayouts/slideLayout124.xml"/><Relationship Id="rId4" Type="http://schemas.openxmlformats.org/officeDocument/2006/relationships/image" Target="../media/image4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3" Type="http://schemas.openxmlformats.org/officeDocument/2006/relationships/hyperlink" Target="http://169.254.169.254/" TargetMode="External"/><Relationship Id="rId2" Type="http://schemas.openxmlformats.org/officeDocument/2006/relationships/hyperlink" Target="https://packages.microsoft.com/" TargetMode="External"/><Relationship Id="rId1" Type="http://schemas.openxmlformats.org/officeDocument/2006/relationships/slideLayout" Target="../slideLayouts/slideLayout129.xml"/><Relationship Id="rId5" Type="http://schemas.openxmlformats.org/officeDocument/2006/relationships/hyperlink" Target="https://pas.windows.net/" TargetMode="External"/><Relationship Id="rId4" Type="http://schemas.openxmlformats.org/officeDocument/2006/relationships/hyperlink" Target="https://login.microsoftonline.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svg"/><Relationship Id="rId2" Type="http://schemas.openxmlformats.org/officeDocument/2006/relationships/notesSlide" Target="../notesSlides/notesSlide4.xml"/><Relationship Id="rId1" Type="http://schemas.openxmlformats.org/officeDocument/2006/relationships/slideLayout" Target="../slideLayouts/slideLayout130.xml"/><Relationship Id="rId6" Type="http://schemas.openxmlformats.org/officeDocument/2006/relationships/image" Target="../media/image79.png"/><Relationship Id="rId5" Type="http://schemas.openxmlformats.org/officeDocument/2006/relationships/image" Target="../media/image41.png"/><Relationship Id="rId10" Type="http://schemas.openxmlformats.org/officeDocument/2006/relationships/image" Target="../media/image83.png"/><Relationship Id="rId4" Type="http://schemas.openxmlformats.org/officeDocument/2006/relationships/image" Target="../media/image78.svg"/><Relationship Id="rId9" Type="http://schemas.openxmlformats.org/officeDocument/2006/relationships/image" Target="../media/image82.sv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7.png"/><Relationship Id="rId7" Type="http://schemas.openxmlformats.org/officeDocument/2006/relationships/image" Target="../media/image82.svg"/><Relationship Id="rId12"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30.xml"/><Relationship Id="rId6" Type="http://schemas.openxmlformats.org/officeDocument/2006/relationships/image" Target="../media/image81.png"/><Relationship Id="rId11" Type="http://schemas.openxmlformats.org/officeDocument/2006/relationships/image" Target="../media/image80.svg"/><Relationship Id="rId5" Type="http://schemas.openxmlformats.org/officeDocument/2006/relationships/image" Target="../media/image41.png"/><Relationship Id="rId10" Type="http://schemas.openxmlformats.org/officeDocument/2006/relationships/image" Target="../media/image79.png"/><Relationship Id="rId4" Type="http://schemas.openxmlformats.org/officeDocument/2006/relationships/image" Target="../media/image78.svg"/><Relationship Id="rId9" Type="http://schemas.openxmlformats.org/officeDocument/2006/relationships/image" Target="../media/image61.sv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82.svg"/><Relationship Id="rId2" Type="http://schemas.openxmlformats.org/officeDocument/2006/relationships/notesSlide" Target="../notesSlides/notesSlide6.xml"/><Relationship Id="rId1" Type="http://schemas.openxmlformats.org/officeDocument/2006/relationships/slideLayout" Target="../slideLayouts/slideLayout130.xml"/><Relationship Id="rId6" Type="http://schemas.openxmlformats.org/officeDocument/2006/relationships/image" Target="../media/image81.png"/><Relationship Id="rId5" Type="http://schemas.openxmlformats.org/officeDocument/2006/relationships/image" Target="../media/image41.png"/><Relationship Id="rId10" Type="http://schemas.openxmlformats.org/officeDocument/2006/relationships/image" Target="../media/image83.png"/><Relationship Id="rId4" Type="http://schemas.openxmlformats.org/officeDocument/2006/relationships/image" Target="../media/image78.svg"/><Relationship Id="rId9" Type="http://schemas.openxmlformats.org/officeDocument/2006/relationships/image" Target="../media/image8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svg"/><Relationship Id="rId2" Type="http://schemas.openxmlformats.org/officeDocument/2006/relationships/notesSlide" Target="../notesSlides/notesSlide8.xml"/><Relationship Id="rId1" Type="http://schemas.openxmlformats.org/officeDocument/2006/relationships/slideLayout" Target="../slideLayouts/slideLayout130.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41.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2.sv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1.svg"/><Relationship Id="rId3" Type="http://schemas.openxmlformats.org/officeDocument/2006/relationships/image" Target="../media/image77.png"/><Relationship Id="rId7" Type="http://schemas.openxmlformats.org/officeDocument/2006/relationships/image" Target="../media/image82.svg"/><Relationship Id="rId12"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30.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41.png"/><Relationship Id="rId10" Type="http://schemas.openxmlformats.org/officeDocument/2006/relationships/image" Target="../media/image84.png"/><Relationship Id="rId4" Type="http://schemas.openxmlformats.org/officeDocument/2006/relationships/image" Target="../media/image85.svg"/><Relationship Id="rId9" Type="http://schemas.openxmlformats.org/officeDocument/2006/relationships/image" Target="../media/image80.sv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7.png"/><Relationship Id="rId7" Type="http://schemas.openxmlformats.org/officeDocument/2006/relationships/image" Target="../media/image82.svg"/><Relationship Id="rId2" Type="http://schemas.openxmlformats.org/officeDocument/2006/relationships/notesSlide" Target="../notesSlides/notesSlide10.xml"/><Relationship Id="rId1" Type="http://schemas.openxmlformats.org/officeDocument/2006/relationships/slideLayout" Target="../slideLayouts/slideLayout130.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41.png"/><Relationship Id="rId10" Type="http://schemas.openxmlformats.org/officeDocument/2006/relationships/image" Target="../media/image84.png"/><Relationship Id="rId4" Type="http://schemas.openxmlformats.org/officeDocument/2006/relationships/image" Target="../media/image85.svg"/><Relationship Id="rId9" Type="http://schemas.openxmlformats.org/officeDocument/2006/relationships/image" Target="../media/image80.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3.xml"/></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20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89.svg"/><Relationship Id="rId2" Type="http://schemas.openxmlformats.org/officeDocument/2006/relationships/notesSlide" Target="../notesSlides/notesSlide12.xml"/><Relationship Id="rId1" Type="http://schemas.openxmlformats.org/officeDocument/2006/relationships/slideLayout" Target="../slideLayouts/slideLayout204.xml"/><Relationship Id="rId6" Type="http://schemas.openxmlformats.org/officeDocument/2006/relationships/image" Target="../media/image93.svg"/><Relationship Id="rId11" Type="http://schemas.openxmlformats.org/officeDocument/2006/relationships/image" Target="../media/image8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134.xml"/></Relationships>
</file>

<file path=ppt/slides/_rels/slide39.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99.png"/><Relationship Id="rId7"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04.xml"/><Relationship Id="rId6" Type="http://schemas.openxmlformats.org/officeDocument/2006/relationships/image" Target="../media/image101.svg"/><Relationship Id="rId5" Type="http://schemas.openxmlformats.org/officeDocument/2006/relationships/image" Target="../media/image88.png"/><Relationship Id="rId4" Type="http://schemas.openxmlformats.org/officeDocument/2006/relationships/image" Target="../media/image100.svg"/><Relationship Id="rId9" Type="http://schemas.openxmlformats.org/officeDocument/2006/relationships/image" Target="../media/image89.svg"/></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9.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ka.ms/BTVModernAuth" TargetMode="External"/><Relationship Id="rId1" Type="http://schemas.openxmlformats.org/officeDocument/2006/relationships/slideLayout" Target="../slideLayouts/slideLayout133.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5.xml"/><Relationship Id="rId4" Type="http://schemas.openxmlformats.org/officeDocument/2006/relationships/hyperlink" Target="https://aka.ms/BTVModernAuth"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4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134.xml"/><Relationship Id="rId6" Type="http://schemas.openxmlformats.org/officeDocument/2006/relationships/image" Target="../media/image110.svg"/><Relationship Id="rId11" Type="http://schemas.openxmlformats.org/officeDocument/2006/relationships/image" Target="../media/image114.png"/><Relationship Id="rId5" Type="http://schemas.openxmlformats.org/officeDocument/2006/relationships/image" Target="../media/image109.png"/><Relationship Id="rId10" Type="http://schemas.openxmlformats.org/officeDocument/2006/relationships/image" Target="../media/image41.png"/><Relationship Id="rId4" Type="http://schemas.openxmlformats.org/officeDocument/2006/relationships/image" Target="../media/image108.svg"/><Relationship Id="rId9" Type="http://schemas.openxmlformats.org/officeDocument/2006/relationships/image" Target="../media/image113.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34.xml"/><Relationship Id="rId6" Type="http://schemas.openxmlformats.org/officeDocument/2006/relationships/image" Target="../media/image113.png"/><Relationship Id="rId5" Type="http://schemas.openxmlformats.org/officeDocument/2006/relationships/image" Target="../media/image11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png"/><Relationship Id="rId7"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134.xml"/><Relationship Id="rId6" Type="http://schemas.openxmlformats.org/officeDocument/2006/relationships/image" Target="../media/image115.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sv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134.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134.xml"/><Relationship Id="rId5" Type="http://schemas.openxmlformats.org/officeDocument/2006/relationships/image" Target="../media/image122.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community.microsoft.com/t5/azure-active-directory-identity/expansion-of-fido-standard-and-new-updates-for-microsoft/ba-p/3290633" TargetMode="External"/><Relationship Id="rId1" Type="http://schemas.openxmlformats.org/officeDocument/2006/relationships/slideLayout" Target="../slideLayouts/slideLayout119.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ka.ms/nudge" TargetMode="External"/><Relationship Id="rId1" Type="http://schemas.openxmlformats.org/officeDocument/2006/relationships/slideLayout" Target="../slideLayouts/slideLayout133.xml"/><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9.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9.xml"/><Relationship Id="rId5" Type="http://schemas.openxmlformats.org/officeDocument/2006/relationships/image" Target="../media/image132.pn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119.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hyperlink" Target="https://aka.ms/AADBlueTeamCon2022" TargetMode="External"/><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19.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169611" y="4501662"/>
            <a:ext cx="5651687" cy="2163635"/>
          </a:xfrm>
        </p:spPr>
        <p:txBody>
          <a:bodyPr/>
          <a:lstStyle/>
          <a:p>
            <a:r>
              <a:rPr lang="en-US"/>
              <a:t>Improving the Security Posture of macOS and Linux with Azure AD</a:t>
            </a:r>
          </a:p>
        </p:txBody>
      </p:sp>
      <p:pic>
        <p:nvPicPr>
          <p:cNvPr id="12" name="Picture Placeholder 11" descr="Azure AD logo">
            <a:extLst>
              <a:ext uri="{FF2B5EF4-FFF2-40B4-BE49-F238E27FC236}">
                <a16:creationId xmlns:a16="http://schemas.microsoft.com/office/drawing/2014/main" id="{14CC7649-E292-E74D-BE08-82A9FB7B23F2}"/>
              </a:ext>
            </a:extLst>
          </p:cNvPr>
          <p:cNvPicPr>
            <a:picLocks noGrp="1" noChangeAspect="1"/>
          </p:cNvPicPr>
          <p:nvPr>
            <p:ph type="pic" sz="quarter" idx="13"/>
          </p:nvPr>
        </p:nvPicPr>
        <p:blipFill>
          <a:blip r:embed="rId2"/>
          <a:srcRect l="17921" r="17921"/>
          <a:stretch>
            <a:fillRect/>
          </a:stretch>
        </p:blipFill>
        <p:spPr>
          <a:xfrm>
            <a:off x="4746625" y="295164"/>
            <a:ext cx="7200354" cy="5885727"/>
          </a:xfrm>
        </p:spPr>
      </p:pic>
      <p:pic>
        <p:nvPicPr>
          <p:cNvPr id="1028" name="Picture 4" descr="See the source image">
            <a:extLst>
              <a:ext uri="{FF2B5EF4-FFF2-40B4-BE49-F238E27FC236}">
                <a16:creationId xmlns:a16="http://schemas.microsoft.com/office/drawing/2014/main" id="{26CF039C-38B2-CCD0-5B4E-CC02A9135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940" y="3646067"/>
            <a:ext cx="1829073" cy="21636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inux Tux penguin mascot">
            <a:extLst>
              <a:ext uri="{FF2B5EF4-FFF2-40B4-BE49-F238E27FC236}">
                <a16:creationId xmlns:a16="http://schemas.microsoft.com/office/drawing/2014/main" id="{4C441AC0-D918-FD43-97EB-F1CE9011E10F}"/>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9791821" y="4259330"/>
            <a:ext cx="1041750" cy="1242087"/>
          </a:xfrm>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type="body" idx="1"/>
          </p:nvPr>
        </p:nvSpPr>
        <p:spPr>
          <a:xfrm>
            <a:off x="269241" y="1189177"/>
            <a:ext cx="11653521" cy="5257921"/>
          </a:xfrm>
        </p:spPr>
        <p:txBody>
          <a:bodyPr>
            <a:normAutofit/>
          </a:bodyPr>
          <a:lstStyle/>
          <a:p>
            <a:pPr marL="0" indent="0">
              <a:buNone/>
            </a:pPr>
            <a:r>
              <a:rPr lang="en-US" sz="2800" dirty="0">
                <a:latin typeface="+mn-lt"/>
              </a:rPr>
              <a:t>European financial company simulated cyber attack.</a:t>
            </a:r>
          </a:p>
          <a:p>
            <a:r>
              <a:rPr lang="en-US" sz="2800" dirty="0">
                <a:latin typeface="+mn-lt"/>
              </a:rPr>
              <a:t>Attackers used password spray to find users with weak passwords.</a:t>
            </a:r>
          </a:p>
          <a:p>
            <a:r>
              <a:rPr lang="en-US" sz="2800" dirty="0">
                <a:latin typeface="+mn-lt"/>
              </a:rPr>
              <a:t>Users with compromised passwords were “hammered” with MFA prompts.</a:t>
            </a:r>
          </a:p>
          <a:p>
            <a:pPr marL="0" indent="0">
              <a:buNone/>
            </a:pPr>
            <a:endParaRPr lang="en-US" sz="2800" dirty="0">
              <a:latin typeface="+mn-lt"/>
            </a:endParaRPr>
          </a:p>
          <a:p>
            <a:pPr marL="0" indent="0">
              <a:buNone/>
            </a:pPr>
            <a:r>
              <a:rPr lang="en-US" sz="2800" b="1" dirty="0">
                <a:latin typeface="+mn-lt"/>
              </a:rPr>
              <a:t>Findings:</a:t>
            </a:r>
            <a:r>
              <a:rPr lang="en-US" sz="2800" dirty="0">
                <a:latin typeface="+mn-lt"/>
              </a:rPr>
              <a:t> </a:t>
            </a:r>
          </a:p>
          <a:p>
            <a:r>
              <a:rPr lang="en-US" sz="2800" dirty="0">
                <a:latin typeface="+mn-lt"/>
              </a:rPr>
              <a:t>No reports of unexpected prompts to the help desk.</a:t>
            </a:r>
          </a:p>
          <a:p>
            <a:r>
              <a:rPr lang="en-US" sz="2800" dirty="0">
                <a:latin typeface="+mn-lt"/>
              </a:rPr>
              <a:t>Many users blindly approved MFA requests. </a:t>
            </a:r>
          </a:p>
          <a:p>
            <a:r>
              <a:rPr lang="en-US" sz="2800" dirty="0">
                <a:latin typeface="+mn-lt"/>
              </a:rPr>
              <a:t>One user had uninstalled the Authenticator app.</a:t>
            </a:r>
          </a:p>
          <a:p>
            <a:pPr marL="0" indent="0">
              <a:buNone/>
            </a:pPr>
            <a:endParaRPr lang="en-US" sz="2800" dirty="0">
              <a:latin typeface="+mn-lt"/>
            </a:endParaRPr>
          </a:p>
        </p:txBody>
      </p:sp>
    </p:spTree>
    <p:extLst>
      <p:ext uri="{BB962C8B-B14F-4D97-AF65-F5344CB8AC3E}">
        <p14:creationId xmlns:p14="http://schemas.microsoft.com/office/powerpoint/2010/main" val="3842019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type="body" idx="1"/>
          </p:nvPr>
        </p:nvSpPr>
        <p:spPr>
          <a:xfrm>
            <a:off x="138687" y="1189176"/>
            <a:ext cx="11914625" cy="5050100"/>
          </a:xfrm>
          <a:prstGeom prst="rect">
            <a:avLst/>
          </a:prstGeom>
        </p:spPr>
        <p:txBody>
          <a:bodyPr/>
          <a:lstStyle/>
          <a:p>
            <a:pPr marL="265430" indent="-265430" defTabSz="1158240">
              <a:spcBef>
                <a:spcPts val="1100"/>
              </a:spcBef>
              <a:defRPr sz="4560"/>
            </a:pPr>
            <a:r>
              <a:rPr sz="2800">
                <a:latin typeface="+mn-lt"/>
              </a:rPr>
              <a:t>Over-prompting leads to compromise</a:t>
            </a:r>
          </a:p>
          <a:p>
            <a:pPr marL="530860" lvl="1" indent="-265430" defTabSz="1158240">
              <a:spcBef>
                <a:spcPts val="1100"/>
              </a:spcBef>
              <a:defRPr sz="4560"/>
            </a:pPr>
            <a:r>
              <a:rPr sz="2800"/>
              <a:t>Users learn bad behaviors, like blindly approving MFA requests</a:t>
            </a:r>
          </a:p>
          <a:p>
            <a:pPr marL="265430" indent="-265430" defTabSz="1158240">
              <a:spcBef>
                <a:spcPts val="1100"/>
              </a:spcBef>
              <a:defRPr sz="4560"/>
            </a:pPr>
            <a:r>
              <a:rPr sz="2800">
                <a:latin typeface="+mn-lt"/>
              </a:rPr>
              <a:t>Prompts impact productivity, especially on platforms without SSO</a:t>
            </a:r>
          </a:p>
          <a:p>
            <a:pPr marL="265430" indent="-265430" defTabSz="1158240">
              <a:spcBef>
                <a:spcPts val="1100"/>
              </a:spcBef>
              <a:defRPr sz="4560"/>
            </a:pPr>
            <a:r>
              <a:rPr sz="2800">
                <a:latin typeface="+mn-lt"/>
              </a:rPr>
              <a:t>Prompting is especially common on macOS, which does not do SSO with Azure AD out of the box</a:t>
            </a:r>
          </a:p>
          <a:p>
            <a:pPr marL="265430" indent="-265430" defTabSz="1158240">
              <a:spcBef>
                <a:spcPts val="1100"/>
              </a:spcBef>
              <a:defRPr sz="4560"/>
            </a:pPr>
            <a:r>
              <a:rPr sz="2800">
                <a:latin typeface="+mn-lt"/>
              </a:rPr>
              <a:t>Should strive to improve user experience AND security</a:t>
            </a:r>
          </a:p>
          <a:p>
            <a:pPr marL="530860" lvl="1" indent="-265430" defTabSz="1158240">
              <a:spcBef>
                <a:spcPts val="1100"/>
              </a:spcBef>
              <a:defRPr sz="4560"/>
            </a:pPr>
            <a:r>
              <a:rPr sz="2800"/>
              <a:t>Prompt when </a:t>
            </a:r>
            <a:r>
              <a:rPr sz="2800" i="1"/>
              <a:t>needed</a:t>
            </a:r>
            <a:r>
              <a:rPr sz="2800"/>
              <a:t>, such as new device, new location, change in risk, etc.</a:t>
            </a:r>
          </a:p>
          <a:p>
            <a:pPr marL="530860" lvl="1" indent="-265430" defTabSz="1158240">
              <a:spcBef>
                <a:spcPts val="1100"/>
              </a:spcBef>
              <a:defRPr sz="4560"/>
            </a:pPr>
            <a:r>
              <a:rPr sz="2800"/>
              <a:t>Passwordless makes prompting less impactful when it IS needed</a:t>
            </a:r>
            <a:endParaRPr lang="en-US" sz="2800"/>
          </a:p>
          <a:p>
            <a:pPr marL="530860" lvl="1" indent="-265430" defTabSz="1158240">
              <a:spcBef>
                <a:spcPts val="1100"/>
              </a:spcBef>
              <a:defRPr sz="4560"/>
            </a:pPr>
            <a:r>
              <a:rPr lang="en-US" sz="2800"/>
              <a:t>This includes on macOS &amp; Linux client/servers </a:t>
            </a:r>
            <a:endParaRPr sz="2800"/>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9">
                                            <p:txEl>
                                              <p:pRg st="4" end="4"/>
                                            </p:txEl>
                                          </p:spTgt>
                                        </p:tgtEl>
                                        <p:attrNameLst>
                                          <p:attrName>style.visibility</p:attrName>
                                        </p:attrNameLst>
                                      </p:cBhvr>
                                      <p:to>
                                        <p:strVal val="visible"/>
                                      </p:to>
                                    </p:set>
                                    <p:animEffect transition="in" filter="fade">
                                      <p:cBhvr>
                                        <p:cTn id="20" dur="500"/>
                                        <p:tgtEl>
                                          <p:spTgt spid="199">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99">
                                            <p:txEl>
                                              <p:pRg st="5" end="5"/>
                                            </p:txEl>
                                          </p:spTgt>
                                        </p:tgtEl>
                                        <p:attrNameLst>
                                          <p:attrName>style.visibility</p:attrName>
                                        </p:attrNameLst>
                                      </p:cBhvr>
                                      <p:to>
                                        <p:strVal val="visible"/>
                                      </p:to>
                                    </p:set>
                                    <p:animEffect transition="in" filter="fade">
                                      <p:cBhvr>
                                        <p:cTn id="23" dur="500"/>
                                        <p:tgtEl>
                                          <p:spTgt spid="199">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9">
                                            <p:txEl>
                                              <p:pRg st="6" end="6"/>
                                            </p:txEl>
                                          </p:spTgt>
                                        </p:tgtEl>
                                        <p:attrNameLst>
                                          <p:attrName>style.visibility</p:attrName>
                                        </p:attrNameLst>
                                      </p:cBhvr>
                                      <p:to>
                                        <p:strVal val="visible"/>
                                      </p:to>
                                    </p:set>
                                    <p:animEffect transition="in" filter="fade">
                                      <p:cBhvr>
                                        <p:cTn id="26" dur="500"/>
                                        <p:tgtEl>
                                          <p:spTgt spid="199">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9">
                                            <p:txEl>
                                              <p:pRg st="7" end="7"/>
                                            </p:txEl>
                                          </p:spTgt>
                                        </p:tgtEl>
                                        <p:attrNameLst>
                                          <p:attrName>style.visibility</p:attrName>
                                        </p:attrNameLst>
                                      </p:cBhvr>
                                      <p:to>
                                        <p:strVal val="visible"/>
                                      </p:to>
                                    </p:set>
                                    <p:animEffect transition="in" filter="fade">
                                      <p:cBhvr>
                                        <p:cTn id="29" dur="500"/>
                                        <p:tgtEl>
                                          <p:spTgt spid="1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xfrm>
            <a:off x="635000" y="419099"/>
            <a:ext cx="6668624" cy="1085609"/>
          </a:xfrm>
          <a:prstGeom prst="rect">
            <a:avLst/>
          </a:prstGeom>
        </p:spPr>
        <p:txBody>
          <a:bodyPr>
            <a:noAutofit/>
          </a:bodyPr>
          <a:lstStyle>
            <a:lvl1pPr defTabSz="751205">
              <a:defRPr sz="7644" spc="-229"/>
            </a:lvl1pPr>
          </a:lstStyle>
          <a:p>
            <a:r>
              <a:rPr lang="en-US" sz="3200"/>
              <a:t>Determine if you have a prompting problem</a:t>
            </a:r>
          </a:p>
        </p:txBody>
      </p:sp>
      <p:sp>
        <p:nvSpPr>
          <p:cNvPr id="202" name="All the data you need is in your sign-in logs…"/>
          <p:cNvSpPr txBox="1">
            <a:spLocks noGrp="1"/>
          </p:cNvSpPr>
          <p:nvPr>
            <p:ph type="body" sz="half" idx="1"/>
          </p:nvPr>
        </p:nvSpPr>
        <p:spPr>
          <a:xfrm>
            <a:off x="634999" y="2133600"/>
            <a:ext cx="6668625" cy="4498694"/>
          </a:xfrm>
          <a:prstGeom prst="rect">
            <a:avLst/>
          </a:prstGeom>
        </p:spPr>
        <p:txBody>
          <a:bodyPr vert="horz" wrap="square" lIns="25400" tIns="25400" rIns="25400" bIns="25400" rtlCol="0" anchor="t">
            <a:noAutofit/>
          </a:bodyPr>
          <a:lstStyle/>
          <a:p>
            <a:pPr marL="245745" indent="-245745" defTabSz="1072896">
              <a:spcBef>
                <a:spcPts val="1050"/>
              </a:spcBef>
              <a:defRPr sz="4224"/>
            </a:pPr>
            <a:r>
              <a:rPr lang="en-US" sz="2400">
                <a:latin typeface="+mn-lt"/>
              </a:rPr>
              <a:t>All the data you need is in your Azure AD sign-in logs</a:t>
            </a:r>
          </a:p>
          <a:p>
            <a:pPr marL="245872" indent="-245872" defTabSz="1072896">
              <a:spcBef>
                <a:spcPts val="1050"/>
              </a:spcBef>
              <a:defRPr sz="4224"/>
            </a:pPr>
            <a:r>
              <a:rPr lang="en-US" sz="2400">
                <a:latin typeface="+mn-lt"/>
              </a:rPr>
              <a:t>Use the pre-built </a:t>
            </a:r>
            <a:r>
              <a:rPr sz="2400">
                <a:latin typeface="+mn-lt"/>
              </a:rPr>
              <a:t>Azure AD Workbook </a:t>
            </a:r>
            <a:r>
              <a:rPr lang="en-US" sz="2400">
                <a:solidFill>
                  <a:srgbClr val="0379D6"/>
                </a:solidFill>
                <a:latin typeface="+mn-lt"/>
                <a:hlinkClick r:id="rId2">
                  <a:extLst>
                    <a:ext uri="{A12FA001-AC4F-418D-AE19-62706E023703}">
                      <ahyp:hlinkClr xmlns:ahyp="http://schemas.microsoft.com/office/drawing/2018/hyperlinkcolor" val="tx"/>
                    </a:ext>
                  </a:extLst>
                </a:hlinkClick>
              </a:rPr>
              <a:t>http://aka.ms/MFAPromptsWorkbook</a:t>
            </a:r>
            <a:r>
              <a:rPr lang="en-US" sz="2400">
                <a:solidFill>
                  <a:srgbClr val="0379D6"/>
                </a:solidFill>
                <a:latin typeface="+mn-lt"/>
              </a:rPr>
              <a:t> </a:t>
            </a:r>
            <a:endParaRPr sz="2400">
              <a:solidFill>
                <a:srgbClr val="0379D6"/>
              </a:solidFill>
              <a:latin typeface="+mn-lt"/>
            </a:endParaRPr>
          </a:p>
          <a:p>
            <a:pPr marL="245872" indent="-245872" defTabSz="1072896">
              <a:spcBef>
                <a:spcPts val="1050"/>
              </a:spcBef>
              <a:defRPr sz="4224"/>
            </a:pPr>
            <a:r>
              <a:rPr sz="2400">
                <a:latin typeface="+mn-lt"/>
              </a:rPr>
              <a:t>Comes with data visualizations as well as recommendations:</a:t>
            </a:r>
          </a:p>
          <a:p>
            <a:pPr marL="491744" lvl="1" indent="-245872" defTabSz="1072896">
              <a:spcBef>
                <a:spcPts val="1050"/>
              </a:spcBef>
              <a:defRPr sz="4224"/>
            </a:pPr>
            <a:r>
              <a:rPr lang="en-US" sz="2400"/>
              <a:t>Which users are being prompted the most? </a:t>
            </a:r>
          </a:p>
          <a:p>
            <a:pPr marL="491744" lvl="1" indent="-245872" defTabSz="1072896">
              <a:spcBef>
                <a:spcPts val="1050"/>
              </a:spcBef>
              <a:defRPr sz="4224"/>
            </a:pPr>
            <a:r>
              <a:rPr lang="en-US" sz="2400"/>
              <a:t>Which applications have a high prompt count? </a:t>
            </a:r>
          </a:p>
          <a:p>
            <a:pPr marL="491744" lvl="1" indent="-245872" defTabSz="1072896">
              <a:spcBef>
                <a:spcPts val="1050"/>
              </a:spcBef>
              <a:defRPr sz="4224"/>
            </a:pPr>
            <a:r>
              <a:rPr lang="en-US" sz="2400"/>
              <a:t>What is the device state? </a:t>
            </a:r>
          </a:p>
          <a:p>
            <a:pPr marL="491744" lvl="1" indent="-245872" defTabSz="1072896">
              <a:spcBef>
                <a:spcPts val="1050"/>
              </a:spcBef>
              <a:defRPr sz="4224"/>
            </a:pPr>
            <a:endParaRPr sz="2400"/>
          </a:p>
        </p:txBody>
      </p:sp>
      <p:sp>
        <p:nvSpPr>
          <p:cNvPr id="203" name="Slide Subtitle"/>
          <p:cNvSpPr txBox="1">
            <a:spLocks noGrp="1"/>
          </p:cNvSpPr>
          <p:nvPr>
            <p:ph type="body" idx="22"/>
          </p:nvPr>
        </p:nvSpPr>
        <p:spPr>
          <a:xfrm>
            <a:off x="1270000" y="1057154"/>
            <a:ext cx="4826000" cy="508000"/>
          </a:xfrm>
          <a:prstGeom prst="rect">
            <a:avLst/>
          </a:prstGeom>
        </p:spPr>
        <p:txBody>
          <a:bodyPr>
            <a:normAutofit/>
          </a:bodyPr>
          <a:lstStyle/>
          <a:p>
            <a:r>
              <a:rPr lang="en-US" sz="1800">
                <a:solidFill>
                  <a:schemeClr val="accent6"/>
                </a:solidFill>
              </a:rPr>
              <a:t>Show it with data!</a:t>
            </a:r>
          </a:p>
        </p:txBody>
      </p:sp>
      <p:pic>
        <p:nvPicPr>
          <p:cNvPr id="204" name="Image" descr="Image"/>
          <p:cNvPicPr>
            <a:picLocks noChangeAspect="1"/>
          </p:cNvPicPr>
          <p:nvPr/>
        </p:nvPicPr>
        <p:blipFill>
          <a:blip r:embed="rId3"/>
          <a:stretch>
            <a:fillRect/>
          </a:stretch>
        </p:blipFill>
        <p:spPr>
          <a:xfrm>
            <a:off x="7575342" y="5153"/>
            <a:ext cx="4622909" cy="3544231"/>
          </a:xfrm>
          <a:prstGeom prst="rect">
            <a:avLst/>
          </a:prstGeom>
          <a:ln w="12700">
            <a:miter lim="400000"/>
          </a:ln>
        </p:spPr>
      </p:pic>
      <p:pic>
        <p:nvPicPr>
          <p:cNvPr id="205" name="Image" descr="Image"/>
          <p:cNvPicPr>
            <a:picLocks noChangeAspect="1"/>
          </p:cNvPicPr>
          <p:nvPr/>
        </p:nvPicPr>
        <p:blipFill>
          <a:blip r:embed="rId4"/>
          <a:stretch>
            <a:fillRect/>
          </a:stretch>
        </p:blipFill>
        <p:spPr>
          <a:xfrm>
            <a:off x="7575342" y="3542832"/>
            <a:ext cx="4622909" cy="3544230"/>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animEffect transition="in" filter="fade">
                                      <p:cBhvr>
                                        <p:cTn id="7" dur="500"/>
                                        <p:tgtEl>
                                          <p:spTgt spid="2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2">
                                            <p:txEl>
                                              <p:pRg st="2" end="2"/>
                                            </p:txEl>
                                          </p:spTgt>
                                        </p:tgtEl>
                                        <p:attrNameLst>
                                          <p:attrName>style.visibility</p:attrName>
                                        </p:attrNameLst>
                                      </p:cBhvr>
                                      <p:to>
                                        <p:strVal val="visible"/>
                                      </p:to>
                                    </p:set>
                                    <p:animEffect transition="in" filter="fade">
                                      <p:cBhvr>
                                        <p:cTn id="18" dur="500"/>
                                        <p:tgtEl>
                                          <p:spTgt spid="202">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500"/>
                                        <p:tgtEl>
                                          <p:spTgt spid="20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xEl>
                                              <p:pRg st="4" end="4"/>
                                            </p:txEl>
                                          </p:spTgt>
                                        </p:tgtEl>
                                        <p:attrNameLst>
                                          <p:attrName>style.visibility</p:attrName>
                                        </p:attrNameLst>
                                      </p:cBhvr>
                                      <p:to>
                                        <p:strVal val="visible"/>
                                      </p:to>
                                    </p:set>
                                    <p:animEffect transition="in" filter="fade">
                                      <p:cBhvr>
                                        <p:cTn id="25" dur="500"/>
                                        <p:tgtEl>
                                          <p:spTgt spid="20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2">
                                            <p:txEl>
                                              <p:pRg st="5" end="5"/>
                                            </p:txEl>
                                          </p:spTgt>
                                        </p:tgtEl>
                                        <p:attrNameLst>
                                          <p:attrName>style.visibility</p:attrName>
                                        </p:attrNameLst>
                                      </p:cBhvr>
                                      <p:to>
                                        <p:strVal val="visible"/>
                                      </p:to>
                                    </p:set>
                                    <p:animEffect transition="in" filter="fade">
                                      <p:cBhvr>
                                        <p:cTn id="28" dur="5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solidFill>
                  <a:schemeClr val="accent4"/>
                </a:solidFill>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3546269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291520" indent="-248666" defTabSz="1085088">
              <a:spcBef>
                <a:spcPts val="1050"/>
              </a:spcBef>
              <a:defRPr sz="4272"/>
            </a:pPr>
            <a:r>
              <a:rPr lang="en-US" sz="2400">
                <a:latin typeface="+mn-lt"/>
              </a:rPr>
              <a:t>Resources might include Linux servers…</a:t>
            </a:r>
          </a:p>
          <a:p>
            <a:pPr marL="291520" indent="-248666" defTabSz="1085088">
              <a:spcBef>
                <a:spcPts val="1050"/>
              </a:spcBef>
              <a:defRPr sz="4272"/>
            </a:pPr>
            <a:r>
              <a:rPr lang="en-US" sz="2400" b="1">
                <a:latin typeface="+mn-lt"/>
              </a:rPr>
              <a:t>Resources should definitely include Linux servers!</a:t>
            </a:r>
            <a:endParaRPr lang="en-US" sz="832" b="1">
              <a:latin typeface="+mn-lt"/>
            </a:endParaRPr>
          </a:p>
          <a:p>
            <a:pPr marL="291520" indent="-248666" defTabSz="1085088">
              <a:spcBef>
                <a:spcPts val="1050"/>
              </a:spcBef>
              <a:defRPr sz="4272"/>
            </a:pPr>
            <a:r>
              <a:rPr lang="en-US" sz="2400">
                <a:latin typeface="+mn-lt"/>
              </a:rPr>
              <a:t>Azure AD and Conditional Access can provide </a:t>
            </a:r>
            <a:r>
              <a:rPr lang="en-US" sz="2400" err="1">
                <a:latin typeface="+mn-lt"/>
              </a:rPr>
              <a:t>AuthN</a:t>
            </a:r>
            <a:r>
              <a:rPr lang="en-US" sz="2400">
                <a:latin typeface="+mn-lt"/>
              </a:rPr>
              <a:t> and </a:t>
            </a:r>
            <a:r>
              <a:rPr lang="en-US" sz="2400" err="1">
                <a:latin typeface="+mn-lt"/>
              </a:rPr>
              <a:t>AuthZ</a:t>
            </a:r>
            <a:r>
              <a:rPr lang="en-US" sz="2400">
                <a:latin typeface="+mn-lt"/>
              </a:rPr>
              <a:t> for SSH access to Linux workloads running anywhere</a:t>
            </a:r>
          </a:p>
          <a:p>
            <a:pPr marL="291520" indent="-248666" defTabSz="1085088">
              <a:spcBef>
                <a:spcPts val="1050"/>
              </a:spcBef>
              <a:defRPr sz="4272"/>
            </a:pPr>
            <a:r>
              <a:rPr lang="en-US" sz="2400">
                <a:latin typeface="+mn-lt"/>
              </a:rPr>
              <a:t>Powerful security controls for determining which users on which devices can access which servers</a:t>
            </a:r>
          </a:p>
          <a:p>
            <a:pPr marL="528066" lvl="1" indent="-248666" defTabSz="1085088">
              <a:spcBef>
                <a:spcPts val="1050"/>
              </a:spcBef>
              <a:defRPr sz="4272"/>
            </a:pPr>
            <a:r>
              <a:rPr lang="en-US" sz="1800"/>
              <a:t>Also works for workload identities!</a:t>
            </a:r>
          </a:p>
        </p:txBody>
      </p:sp>
      <p:sp>
        <p:nvSpPr>
          <p:cNvPr id="178" name="Conditional Access"/>
          <p:cNvSpPr txBox="1">
            <a:spLocks noGrp="1"/>
          </p:cNvSpPr>
          <p:nvPr>
            <p:ph type="title"/>
          </p:nvPr>
        </p:nvSpPr>
        <p:spPr>
          <a:prstGeom prst="rect">
            <a:avLst/>
          </a:prstGeom>
        </p:spPr>
        <p:txBody>
          <a:bodyPr/>
          <a:lstStyle/>
          <a:p>
            <a:r>
              <a:t>Conditional Access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pic>
        <p:nvPicPr>
          <p:cNvPr id="2" name="Picture 1" descr="Linux Tux penguin mascot">
            <a:extLst>
              <a:ext uri="{FF2B5EF4-FFF2-40B4-BE49-F238E27FC236}">
                <a16:creationId xmlns:a16="http://schemas.microsoft.com/office/drawing/2014/main" id="{1E67A10A-CF69-4A92-6BC3-A0D2B8C7E07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686832" y="2446862"/>
            <a:ext cx="1647457" cy="1964276"/>
          </a:xfrm>
          <a:prstGeom prst="rect">
            <a:avLst/>
          </a:prstGeom>
        </p:spPr>
      </p:pic>
    </p:spTree>
    <p:extLst>
      <p:ext uri="{BB962C8B-B14F-4D97-AF65-F5344CB8AC3E}">
        <p14:creationId xmlns:p14="http://schemas.microsoft.com/office/powerpoint/2010/main" val="396832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par>
                                <p:cTn id="8" presetID="35"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anim calcmode="lin" valueType="num">
                                      <p:cBhvr>
                                        <p:cTn id="11" dur="2000" fill="hold"/>
                                        <p:tgtEl>
                                          <p:spTgt spid="2"/>
                                        </p:tgtEl>
                                        <p:attrNameLst>
                                          <p:attrName>style.rotation</p:attrName>
                                        </p:attrNameLst>
                                      </p:cBhvr>
                                      <p:tavLst>
                                        <p:tav tm="0">
                                          <p:val>
                                            <p:fltVal val="720"/>
                                          </p:val>
                                        </p:tav>
                                        <p:tav tm="100000">
                                          <p:val>
                                            <p:fltVal val="0"/>
                                          </p:val>
                                        </p:tav>
                                      </p:tavLst>
                                    </p:anim>
                                    <p:anim calcmode="lin" valueType="num">
                                      <p:cBhvr>
                                        <p:cTn id="12" dur="2000" fill="hold"/>
                                        <p:tgtEl>
                                          <p:spTgt spid="2"/>
                                        </p:tgtEl>
                                        <p:attrNameLst>
                                          <p:attrName>ppt_h</p:attrName>
                                        </p:attrNameLst>
                                      </p:cBhvr>
                                      <p:tavLst>
                                        <p:tav tm="0">
                                          <p:val>
                                            <p:fltVal val="0"/>
                                          </p:val>
                                        </p:tav>
                                        <p:tav tm="100000">
                                          <p:val>
                                            <p:strVal val="#ppt_h"/>
                                          </p:val>
                                        </p:tav>
                                      </p:tavLst>
                                    </p:anim>
                                    <p:anim calcmode="lin" valueType="num">
                                      <p:cBhvr>
                                        <p:cTn id="13" dur="2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9">
                                            <p:txEl>
                                              <p:pRg st="2" end="2"/>
                                            </p:txEl>
                                          </p:spTgt>
                                        </p:tgtEl>
                                        <p:attrNameLst>
                                          <p:attrName>style.visibility</p:attrName>
                                        </p:attrNameLst>
                                      </p:cBhvr>
                                      <p:to>
                                        <p:strVal val="visible"/>
                                      </p:to>
                                    </p:set>
                                    <p:animEffect transition="in" filter="fade">
                                      <p:cBhvr>
                                        <p:cTn id="18" dur="500"/>
                                        <p:tgtEl>
                                          <p:spTgt spid="179">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500"/>
                                        <p:tgtEl>
                                          <p:spTgt spid="17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9">
                                            <p:txEl>
                                              <p:pRg st="4" end="4"/>
                                            </p:txEl>
                                          </p:spTgt>
                                        </p:tgtEl>
                                        <p:attrNameLst>
                                          <p:attrName>style.visibility</p:attrName>
                                        </p:attrNameLst>
                                      </p:cBhvr>
                                      <p:to>
                                        <p:strVal val="visible"/>
                                      </p:to>
                                    </p:set>
                                    <p:animEffect transition="in" filter="fade">
                                      <p:cBhvr>
                                        <p:cTn id="25" dur="500"/>
                                        <p:tgtEl>
                                          <p:spTgt spid="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B424DF36-E2A4-154C-9AE2-2B7791281660}"/>
              </a:ext>
              <a:ext uri="{C183D7F6-B498-43B3-948B-1728B52AA6E4}">
                <adec:decorative xmlns:adec="http://schemas.microsoft.com/office/drawing/2017/decorative" val="1"/>
              </a:ext>
            </a:extLst>
          </p:cNvPr>
          <p:cNvPicPr>
            <a:picLocks noGrp="1" noChangeAspect="1"/>
          </p:cNvPicPr>
          <p:nvPr>
            <p:ph type="pic" sz="quarter" idx="10"/>
          </p:nvPr>
        </p:nvPicPr>
        <p:blipFill>
          <a:blip r:embed="rId2"/>
          <a:stretch>
            <a:fillRect/>
          </a:stretch>
        </p:blipFill>
        <p:spPr>
          <a:xfrm>
            <a:off x="5408341" y="2229469"/>
            <a:ext cx="6533848" cy="2399061"/>
          </a:xfr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954107"/>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p:txBody>
      </p:sp>
    </p:spTree>
    <p:extLst>
      <p:ext uri="{BB962C8B-B14F-4D97-AF65-F5344CB8AC3E}">
        <p14:creationId xmlns:p14="http://schemas.microsoft.com/office/powerpoint/2010/main" val="251829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F7FD059F-6E82-1940-83E2-288749C597D8}"/>
              </a:ext>
            </a:extLst>
          </p:cNvPr>
          <p:cNvPicPr>
            <a:picLocks noChangeAspect="1"/>
          </p:cNvPicPr>
          <p:nvPr/>
        </p:nvPicPr>
        <p:blipFill>
          <a:blip r:embed="rId2"/>
          <a:stretch>
            <a:fillRect/>
          </a:stretch>
        </p:blipFill>
        <p:spPr>
          <a:xfrm>
            <a:off x="5152444" y="1717288"/>
            <a:ext cx="7207134" cy="3623313"/>
          </a:xfrm>
          <a:prstGeom prst="rect">
            <a:avLst/>
          </a:prstGeo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1224951"/>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a:p>
            <a:pPr marL="571500" lvl="1" indent="-342900">
              <a:buFont typeface="Courier New" panose="02070309020205020404" pitchFamily="49" charset="0"/>
              <a:buChar char="o"/>
            </a:pPr>
            <a:r>
              <a:rPr lang="en-US" sz="1600"/>
              <a:t>Kerberos</a:t>
            </a:r>
          </a:p>
        </p:txBody>
      </p:sp>
    </p:spTree>
    <p:extLst>
      <p:ext uri="{BB962C8B-B14F-4D97-AF65-F5344CB8AC3E}">
        <p14:creationId xmlns:p14="http://schemas.microsoft.com/office/powerpoint/2010/main" val="1774222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E860A08-4943-404C-AABC-EF89C779D3C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85971" y="1806498"/>
            <a:ext cx="6688068" cy="3705301"/>
          </a:xfrm>
          <a:prstGeom prst="rect">
            <a:avLst/>
          </a:prstGeo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3505575"/>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a:p>
            <a:pPr marL="571500" lvl="1" indent="-342900">
              <a:buFont typeface="Courier New" panose="02070309020205020404" pitchFamily="49" charset="0"/>
              <a:buChar char="o"/>
            </a:pPr>
            <a:r>
              <a:rPr lang="en-US" sz="1600"/>
              <a:t>Kerberos</a:t>
            </a:r>
          </a:p>
          <a:p>
            <a:pPr marL="571500" lvl="1" indent="-342900">
              <a:buFont typeface="Courier New" panose="02070309020205020404" pitchFamily="49" charset="0"/>
              <a:buChar char="o"/>
            </a:pPr>
            <a:r>
              <a:rPr lang="en-US" sz="1600"/>
              <a:t>Public/Private Key Pairs</a:t>
            </a:r>
          </a:p>
          <a:p>
            <a:pPr marL="800100" lvl="2" indent="-342900">
              <a:buFont typeface="Courier New" panose="02070309020205020404" pitchFamily="49" charset="0"/>
              <a:buChar char="o"/>
            </a:pPr>
            <a:r>
              <a:rPr lang="en-US" sz="1600"/>
              <a:t>Private keys can optionally be protected with a passphrase or hardware, like a security key (this does not use </a:t>
            </a:r>
            <a:r>
              <a:rPr lang="en-US" sz="1600" err="1"/>
              <a:t>WebAuthN</a:t>
            </a:r>
            <a:r>
              <a:rPr lang="en-US" sz="1600"/>
              <a:t> / FIDO)</a:t>
            </a:r>
          </a:p>
          <a:p>
            <a:pPr marL="571500" lvl="1" indent="-342900">
              <a:buFont typeface="Courier New" panose="02070309020205020404" pitchFamily="49" charset="0"/>
              <a:buChar char="o"/>
            </a:pPr>
            <a:r>
              <a:rPr lang="en-US" sz="1600"/>
              <a:t>User Certificates from a PKI</a:t>
            </a:r>
          </a:p>
          <a:p>
            <a:pPr marL="342900" indent="-342900">
              <a:buFont typeface="Arial" panose="020B0604020202020204" pitchFamily="34" charset="0"/>
              <a:buChar char="•"/>
            </a:pPr>
            <a:r>
              <a:rPr lang="en-US" sz="1800">
                <a:latin typeface="+mn-lt"/>
              </a:rPr>
              <a:t>Many organizations use the most common auth method: Public/Private Key Pairs</a:t>
            </a:r>
          </a:p>
        </p:txBody>
      </p:sp>
    </p:spTree>
    <p:extLst>
      <p:ext uri="{BB962C8B-B14F-4D97-AF65-F5344CB8AC3E}">
        <p14:creationId xmlns:p14="http://schemas.microsoft.com/office/powerpoint/2010/main" val="1444249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4450449"/>
          </a:xfrm>
        </p:spPr>
        <p:txBody>
          <a:bodyPr/>
          <a:lstStyle/>
          <a:p>
            <a:pPr marL="342900" indent="-342900">
              <a:buFont typeface="Arial" panose="020B0604020202020204" pitchFamily="34" charset="0"/>
              <a:buChar char="•"/>
            </a:pPr>
            <a:r>
              <a:rPr lang="en-US" sz="1800">
                <a:latin typeface="+mn-lt"/>
              </a:rPr>
              <a:t>Most Linux distros assume passwords or keys will be used out of the box</a:t>
            </a:r>
          </a:p>
          <a:p>
            <a:pPr marL="342900" indent="-342900">
              <a:buFont typeface="Arial" panose="020B0604020202020204" pitchFamily="34" charset="0"/>
              <a:buChar char="•"/>
            </a:pPr>
            <a:r>
              <a:rPr lang="en-US" sz="1800">
                <a:latin typeface="+mn-lt"/>
              </a:rPr>
              <a:t>Immense investment in management and infrastructure required for LDAP, RADIUS, Key Distribution, or User Certificates</a:t>
            </a:r>
          </a:p>
          <a:p>
            <a:pPr marL="342900" indent="-342900">
              <a:buFont typeface="Arial" panose="020B0604020202020204" pitchFamily="34" charset="0"/>
              <a:buChar char="•"/>
            </a:pPr>
            <a:r>
              <a:rPr lang="en-US" sz="1800">
                <a:latin typeface="+mn-lt"/>
              </a:rPr>
              <a:t>Key revocation is </a:t>
            </a:r>
            <a:r>
              <a:rPr lang="en-US" sz="1800" i="1">
                <a:latin typeface="+mn-lt"/>
              </a:rPr>
              <a:t>really</a:t>
            </a:r>
            <a:r>
              <a:rPr lang="en-US" sz="1800">
                <a:latin typeface="+mn-lt"/>
              </a:rPr>
              <a:t> hard, valid keys are often not revoked when a user leaves</a:t>
            </a:r>
          </a:p>
          <a:p>
            <a:pPr marL="342900" indent="-342900">
              <a:buFont typeface="Arial" panose="020B0604020202020204" pitchFamily="34" charset="0"/>
              <a:buChar char="•"/>
            </a:pPr>
            <a:r>
              <a:rPr lang="en-US" sz="1800">
                <a:latin typeface="+mn-lt"/>
              </a:rPr>
              <a:t>Linux does not support </a:t>
            </a:r>
            <a:r>
              <a:rPr lang="en-US" sz="1800" err="1">
                <a:latin typeface="+mn-lt"/>
              </a:rPr>
              <a:t>WebAuthN</a:t>
            </a:r>
            <a:r>
              <a:rPr lang="en-US" sz="1800">
                <a:latin typeface="+mn-lt"/>
              </a:rPr>
              <a:t> and FIDO out of the box, there’s a lack of modern auth options</a:t>
            </a:r>
          </a:p>
          <a:p>
            <a:pPr marL="571500" lvl="1" indent="-342900">
              <a:buFont typeface="Arial" panose="020B0604020202020204" pitchFamily="34" charset="0"/>
              <a:buChar char="•"/>
            </a:pPr>
            <a:r>
              <a:rPr lang="en-US" sz="1800">
                <a:latin typeface="+mn-lt"/>
              </a:rPr>
              <a:t>This leads to customers using passwords (weak) and keys (hard to manage)</a:t>
            </a:r>
          </a:p>
          <a:p>
            <a:pPr marL="342900" indent="-342900">
              <a:buFont typeface="Arial" panose="020B0604020202020204" pitchFamily="34" charset="0"/>
              <a:buChar char="•"/>
            </a:pPr>
            <a:r>
              <a:rPr lang="en-US" sz="1800">
                <a:latin typeface="+mn-lt"/>
              </a:rPr>
              <a:t>There’s little to no device-based controls available, most protection is network-centric</a:t>
            </a:r>
          </a:p>
        </p:txBody>
      </p:sp>
      <p:pic>
        <p:nvPicPr>
          <p:cNvPr id="2" name="Picture 1">
            <a:extLst>
              <a:ext uri="{FF2B5EF4-FFF2-40B4-BE49-F238E27FC236}">
                <a16:creationId xmlns:a16="http://schemas.microsoft.com/office/drawing/2014/main" id="{C4A3BF11-C1DD-C14E-83C6-5D3B07B7919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104674" y="1436688"/>
            <a:ext cx="4340671" cy="1847094"/>
          </a:xfrm>
          <a:prstGeom prst="rect">
            <a:avLst/>
          </a:prstGeom>
        </p:spPr>
      </p:pic>
      <p:sp>
        <p:nvSpPr>
          <p:cNvPr id="6" name="Text Placeholder 3">
            <a:extLst>
              <a:ext uri="{FF2B5EF4-FFF2-40B4-BE49-F238E27FC236}">
                <a16:creationId xmlns:a16="http://schemas.microsoft.com/office/drawing/2014/main" id="{70317357-2A09-F04F-A087-EBB2250C700B}"/>
              </a:ext>
            </a:extLst>
          </p:cNvPr>
          <p:cNvSpPr txBox="1">
            <a:spLocks/>
          </p:cNvSpPr>
          <p:nvPr/>
        </p:nvSpPr>
        <p:spPr>
          <a:xfrm>
            <a:off x="6793935" y="1015760"/>
            <a:ext cx="4824141" cy="4339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latin typeface="+mn-lt"/>
              </a:rPr>
              <a:t>Password Auth:</a:t>
            </a:r>
          </a:p>
        </p:txBody>
      </p:sp>
      <p:pic>
        <p:nvPicPr>
          <p:cNvPr id="7" name="Picture 6">
            <a:extLst>
              <a:ext uri="{FF2B5EF4-FFF2-40B4-BE49-F238E27FC236}">
                <a16:creationId xmlns:a16="http://schemas.microsoft.com/office/drawing/2014/main" id="{4C7D487E-9A48-AD48-83F8-933C2E06D9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04674" y="3921692"/>
            <a:ext cx="4340672" cy="1451153"/>
          </a:xfrm>
          <a:prstGeom prst="rect">
            <a:avLst/>
          </a:prstGeom>
        </p:spPr>
      </p:pic>
      <p:sp>
        <p:nvSpPr>
          <p:cNvPr id="9" name="Text Placeholder 3">
            <a:extLst>
              <a:ext uri="{FF2B5EF4-FFF2-40B4-BE49-F238E27FC236}">
                <a16:creationId xmlns:a16="http://schemas.microsoft.com/office/drawing/2014/main" id="{EF83824B-8153-7D42-A4A8-484E3348710E}"/>
              </a:ext>
            </a:extLst>
          </p:cNvPr>
          <p:cNvSpPr txBox="1">
            <a:spLocks/>
          </p:cNvSpPr>
          <p:nvPr/>
        </p:nvSpPr>
        <p:spPr>
          <a:xfrm>
            <a:off x="6793935" y="3487727"/>
            <a:ext cx="4824141" cy="4339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latin typeface="+mn-lt"/>
              </a:rPr>
              <a:t>Key Auth:</a:t>
            </a:r>
          </a:p>
        </p:txBody>
      </p:sp>
      <p:pic>
        <p:nvPicPr>
          <p:cNvPr id="12" name="Picture 11">
            <a:extLst>
              <a:ext uri="{FF2B5EF4-FFF2-40B4-BE49-F238E27FC236}">
                <a16:creationId xmlns:a16="http://schemas.microsoft.com/office/drawing/2014/main" id="{4D6D345C-13B8-8649-B934-213B9C92DA5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04673" y="5421312"/>
            <a:ext cx="4340671" cy="1391712"/>
          </a:xfrm>
          <a:prstGeom prst="rect">
            <a:avLst/>
          </a:prstGeom>
        </p:spPr>
      </p:pic>
    </p:spTree>
    <p:extLst>
      <p:ext uri="{BB962C8B-B14F-4D97-AF65-F5344CB8AC3E}">
        <p14:creationId xmlns:p14="http://schemas.microsoft.com/office/powerpoint/2010/main" val="380859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8ECABBC0-CCAD-4D18-82C5-72061D814314}"/>
              </a:ext>
              <a:ext uri="{C183D7F6-B498-43B3-948B-1728B52AA6E4}">
                <adec:decorative xmlns:adec="http://schemas.microsoft.com/office/drawing/2017/decorative" val="1"/>
              </a:ext>
            </a:extLst>
          </p:cNvPr>
          <p:cNvSpPr/>
          <p:nvPr/>
        </p:nvSpPr>
        <p:spPr bwMode="auto">
          <a:xfrm>
            <a:off x="3397590" y="2802467"/>
            <a:ext cx="3434196" cy="3270432"/>
          </a:xfrm>
          <a:prstGeom prst="rect">
            <a:avLst/>
          </a:prstGeom>
          <a:solidFill>
            <a:schemeClr val="tx1">
              <a:lumMod val="50000"/>
              <a:lumOff val="50000"/>
              <a:alpha val="1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3D95C456-C651-451D-831D-F48295BCCDF9}"/>
              </a:ext>
              <a:ext uri="{C183D7F6-B498-43B3-948B-1728B52AA6E4}">
                <adec:decorative xmlns:adec="http://schemas.microsoft.com/office/drawing/2017/decorative" val="1"/>
              </a:ext>
            </a:extLst>
          </p:cNvPr>
          <p:cNvSpPr/>
          <p:nvPr/>
        </p:nvSpPr>
        <p:spPr bwMode="auto">
          <a:xfrm>
            <a:off x="3396976" y="2788829"/>
            <a:ext cx="3434196" cy="3270432"/>
          </a:xfrm>
          <a:prstGeom prst="rect">
            <a:avLst/>
          </a:prstGeom>
          <a:solidFill>
            <a:schemeClr val="tx1">
              <a:lumMod val="50000"/>
              <a:lumOff val="50000"/>
              <a:alpha val="1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3" name="Freeform: Shape 232">
            <a:extLst>
              <a:ext uri="{FF2B5EF4-FFF2-40B4-BE49-F238E27FC236}">
                <a16:creationId xmlns:a16="http://schemas.microsoft.com/office/drawing/2014/main" id="{7003C755-A4A3-4A3C-80E4-223899331B49}"/>
              </a:ext>
              <a:ext uri="{C183D7F6-B498-43B3-948B-1728B52AA6E4}">
                <adec:decorative xmlns:adec="http://schemas.microsoft.com/office/drawing/2017/decorative" val="1"/>
              </a:ext>
            </a:extLst>
          </p:cNvPr>
          <p:cNvSpPr/>
          <p:nvPr/>
        </p:nvSpPr>
        <p:spPr bwMode="auto">
          <a:xfrm>
            <a:off x="1914384" y="2065734"/>
            <a:ext cx="7490449" cy="3659957"/>
          </a:xfrm>
          <a:custGeom>
            <a:avLst/>
            <a:gdLst>
              <a:gd name="connsiteX0" fmla="*/ 0 w 7499882"/>
              <a:gd name="connsiteY0" fmla="*/ 1227007 h 3659957"/>
              <a:gd name="connsiteX1" fmla="*/ 2499961 w 7499882"/>
              <a:gd name="connsiteY1" fmla="*/ 55854 h 3659957"/>
              <a:gd name="connsiteX2" fmla="*/ 4508938 w 7499882"/>
              <a:gd name="connsiteY2" fmla="*/ 501793 h 3659957"/>
              <a:gd name="connsiteX3" fmla="*/ 5121541 w 7499882"/>
              <a:gd name="connsiteY3" fmla="*/ 3190940 h 3659957"/>
              <a:gd name="connsiteX4" fmla="*/ 7499882 w 7499882"/>
              <a:gd name="connsiteY4" fmla="*/ 3641383 h 3659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82" h="3659957">
                <a:moveTo>
                  <a:pt x="0" y="1227007"/>
                </a:moveTo>
                <a:cubicBezTo>
                  <a:pt x="874235" y="701865"/>
                  <a:pt x="1748471" y="176723"/>
                  <a:pt x="2499961" y="55854"/>
                </a:cubicBezTo>
                <a:cubicBezTo>
                  <a:pt x="3251451" y="-65015"/>
                  <a:pt x="4072008" y="-20721"/>
                  <a:pt x="4508938" y="501793"/>
                </a:cubicBezTo>
                <a:cubicBezTo>
                  <a:pt x="4945868" y="1024307"/>
                  <a:pt x="4623050" y="2667675"/>
                  <a:pt x="5121541" y="3190940"/>
                </a:cubicBezTo>
                <a:cubicBezTo>
                  <a:pt x="5620032" y="3714205"/>
                  <a:pt x="6559957" y="3677794"/>
                  <a:pt x="7499882" y="3641383"/>
                </a:cubicBezTo>
              </a:path>
            </a:pathLst>
          </a:custGeom>
          <a:noFill/>
          <a:ln>
            <a:solidFill>
              <a:schemeClr val="accent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2" name="TextBox 251">
            <a:extLst>
              <a:ext uri="{FF2B5EF4-FFF2-40B4-BE49-F238E27FC236}">
                <a16:creationId xmlns:a16="http://schemas.microsoft.com/office/drawing/2014/main" id="{557D0EDA-5501-4805-A7A0-81D3BDFE05FC}"/>
              </a:ext>
            </a:extLst>
          </p:cNvPr>
          <p:cNvSpPr txBox="1"/>
          <p:nvPr/>
        </p:nvSpPr>
        <p:spPr>
          <a:xfrm rot="21144534">
            <a:off x="2199478" y="1983338"/>
            <a:ext cx="4974914" cy="3086654"/>
          </a:xfrm>
          <a:prstGeom prst="rect">
            <a:avLst/>
          </a:prstGeom>
          <a:noFill/>
        </p:spPr>
        <p:txBody>
          <a:bodyPr wrap="square">
            <a:prstTxWarp prst="textArchUp">
              <a:avLst>
                <a:gd name="adj" fmla="val 1394472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SSH via public Internet, Bastion, or VPN / ExpressRoute</a:t>
            </a:r>
          </a:p>
        </p:txBody>
      </p:sp>
      <p:sp>
        <p:nvSpPr>
          <p:cNvPr id="235" name="Freeform: Shape 234">
            <a:extLst>
              <a:ext uri="{FF2B5EF4-FFF2-40B4-BE49-F238E27FC236}">
                <a16:creationId xmlns:a16="http://schemas.microsoft.com/office/drawing/2014/main" id="{B2108FB0-E85E-4536-A7CA-6460573A41DB}"/>
              </a:ext>
              <a:ext uri="{C183D7F6-B498-43B3-948B-1728B52AA6E4}">
                <adec:decorative xmlns:adec="http://schemas.microsoft.com/office/drawing/2017/decorative" val="1"/>
              </a:ext>
            </a:extLst>
          </p:cNvPr>
          <p:cNvSpPr/>
          <p:nvPr/>
        </p:nvSpPr>
        <p:spPr bwMode="auto">
          <a:xfrm>
            <a:off x="6665465" y="3445677"/>
            <a:ext cx="2756713" cy="849087"/>
          </a:xfrm>
          <a:custGeom>
            <a:avLst/>
            <a:gdLst>
              <a:gd name="connsiteX0" fmla="*/ 0 w 2797253"/>
              <a:gd name="connsiteY0" fmla="*/ 0 h 1144360"/>
              <a:gd name="connsiteX1" fmla="*/ 450444 w 2797253"/>
              <a:gd name="connsiteY1" fmla="*/ 954940 h 1144360"/>
              <a:gd name="connsiteX2" fmla="*/ 1373852 w 2797253"/>
              <a:gd name="connsiteY2" fmla="*/ 1144126 h 1144360"/>
              <a:gd name="connsiteX3" fmla="*/ 2797253 w 2797253"/>
              <a:gd name="connsiteY3" fmla="*/ 945931 h 1144360"/>
            </a:gdLst>
            <a:ahLst/>
            <a:cxnLst>
              <a:cxn ang="0">
                <a:pos x="connsiteX0" y="connsiteY0"/>
              </a:cxn>
              <a:cxn ang="0">
                <a:pos x="connsiteX1" y="connsiteY1"/>
              </a:cxn>
              <a:cxn ang="0">
                <a:pos x="connsiteX2" y="connsiteY2"/>
              </a:cxn>
              <a:cxn ang="0">
                <a:pos x="connsiteX3" y="connsiteY3"/>
              </a:cxn>
            </a:cxnLst>
            <a:rect l="l" t="t" r="r" b="b"/>
            <a:pathLst>
              <a:path w="2797253" h="1144360">
                <a:moveTo>
                  <a:pt x="0" y="0"/>
                </a:moveTo>
                <a:cubicBezTo>
                  <a:pt x="110734" y="382126"/>
                  <a:pt x="221469" y="764252"/>
                  <a:pt x="450444" y="954940"/>
                </a:cubicBezTo>
                <a:cubicBezTo>
                  <a:pt x="679419" y="1145628"/>
                  <a:pt x="982717" y="1145627"/>
                  <a:pt x="1373852" y="1144126"/>
                </a:cubicBezTo>
                <a:cubicBezTo>
                  <a:pt x="1764987" y="1142625"/>
                  <a:pt x="2281120" y="1044278"/>
                  <a:pt x="2797253" y="945931"/>
                </a:cubicBezTo>
              </a:path>
            </a:pathLst>
          </a:custGeom>
          <a:noFill/>
          <a:ln>
            <a:solidFill>
              <a:srgbClr val="005698"/>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Rounded Corners 106" descr="Box representing Azure Arc managing VMs in AWS, GCP, and on-premises">
            <a:extLst>
              <a:ext uri="{FF2B5EF4-FFF2-40B4-BE49-F238E27FC236}">
                <a16:creationId xmlns:a16="http://schemas.microsoft.com/office/drawing/2014/main" id="{D812C04D-04DF-4364-B72F-2E6BBE8EF3C0}"/>
              </a:ext>
            </a:extLst>
          </p:cNvPr>
          <p:cNvSpPr/>
          <p:nvPr/>
        </p:nvSpPr>
        <p:spPr bwMode="auto">
          <a:xfrm>
            <a:off x="9328839" y="2675297"/>
            <a:ext cx="2435580" cy="3874149"/>
          </a:xfrm>
          <a:prstGeom prst="roundRect">
            <a:avLst>
              <a:gd name="adj" fmla="val 12760"/>
            </a:avLst>
          </a:prstGeom>
          <a:solidFill>
            <a:srgbClr val="0070C0">
              <a:alpha val="5000"/>
            </a:srgbClr>
          </a:solidFill>
          <a:ln w="19050">
            <a:solidFill>
              <a:schemeClr val="accent1">
                <a:lumMod val="50000"/>
                <a:alpha val="4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30E2E9-583F-4B21-A0DE-A1F6CDDCAACF}"/>
              </a:ext>
            </a:extLst>
          </p:cNvPr>
          <p:cNvSpPr>
            <a:spLocks noGrp="1"/>
          </p:cNvSpPr>
          <p:nvPr>
            <p:ph type="title"/>
          </p:nvPr>
        </p:nvSpPr>
        <p:spPr>
          <a:xfrm>
            <a:off x="611245" y="540778"/>
            <a:ext cx="7973955" cy="553998"/>
          </a:xfrm>
        </p:spPr>
        <p:txBody>
          <a:bodyPr/>
          <a:lstStyle/>
          <a:p>
            <a:r>
              <a:rPr lang="en-US">
                <a:latin typeface="Segoe UI Light" panose="020B0502040204020203" pitchFamily="34" charset="0"/>
                <a:cs typeface="Segoe UI Light" panose="020B0502040204020203" pitchFamily="34" charset="0"/>
              </a:rPr>
              <a:t>Azure AD &amp; ARC </a:t>
            </a:r>
            <a:r>
              <a:rPr lang="en-US">
                <a:solidFill>
                  <a:schemeClr val="accent6"/>
                </a:solidFill>
                <a:latin typeface="Segoe UI Light" panose="020B0502040204020203" pitchFamily="34" charset="0"/>
                <a:cs typeface="Segoe UI Light" panose="020B0502040204020203" pitchFamily="34" charset="0"/>
              </a:rPr>
              <a:t>· </a:t>
            </a:r>
            <a:r>
              <a:rPr lang="en-US">
                <a:solidFill>
                  <a:schemeClr val="accent1"/>
                </a:solidFill>
                <a:latin typeface="Segoe UI Light" panose="020B0502040204020203" pitchFamily="34" charset="0"/>
                <a:cs typeface="Segoe UI Light" panose="020B0502040204020203" pitchFamily="34" charset="0"/>
              </a:rPr>
              <a:t>Login to Linux VMs</a:t>
            </a:r>
          </a:p>
        </p:txBody>
      </p:sp>
      <p:sp>
        <p:nvSpPr>
          <p:cNvPr id="6" name="TextBox 5">
            <a:extLst>
              <a:ext uri="{FF2B5EF4-FFF2-40B4-BE49-F238E27FC236}">
                <a16:creationId xmlns:a16="http://schemas.microsoft.com/office/drawing/2014/main" id="{17FDB679-86CD-4B61-83FA-6FC05E8E4406}"/>
              </a:ext>
            </a:extLst>
          </p:cNvPr>
          <p:cNvSpPr txBox="1"/>
          <p:nvPr/>
        </p:nvSpPr>
        <p:spPr>
          <a:xfrm>
            <a:off x="4979958" y="5638784"/>
            <a:ext cx="1096968" cy="332399"/>
          </a:xfrm>
          <a:prstGeom prst="rect">
            <a:avLst/>
          </a:prstGeom>
          <a:noFill/>
        </p:spPr>
        <p:txBody>
          <a:bodyPr wrap="square" lIns="0" tIns="0" rIns="0" bIns="0" rtlCol="0"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Block</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access</a:t>
            </a:r>
          </a:p>
        </p:txBody>
      </p:sp>
      <p:sp>
        <p:nvSpPr>
          <p:cNvPr id="7" name="TextBox 6">
            <a:extLst>
              <a:ext uri="{FF2B5EF4-FFF2-40B4-BE49-F238E27FC236}">
                <a16:creationId xmlns:a16="http://schemas.microsoft.com/office/drawing/2014/main" id="{D8B28742-7A0D-4BE5-98FC-21A9F0BBA15C}"/>
              </a:ext>
            </a:extLst>
          </p:cNvPr>
          <p:cNvSpPr txBox="1"/>
          <p:nvPr/>
        </p:nvSpPr>
        <p:spPr>
          <a:xfrm>
            <a:off x="4254819" y="5633914"/>
            <a:ext cx="1096968" cy="332399"/>
          </a:xfrm>
          <a:prstGeom prst="rect">
            <a:avLst/>
          </a:prstGeom>
          <a:noFill/>
        </p:spPr>
        <p:txBody>
          <a:bodyPr wrap="square" lIns="0" tIns="0" rIns="0" bIns="0" rtlCol="0" anchor="ctr">
            <a:spAutoFit/>
          </a:bodyPr>
          <a:lstStyle>
            <a:defPPr>
              <a:defRPr lang="en-US"/>
            </a:defPPr>
            <a:lvl1pPr algn="ctr" defTabSz="913874">
              <a:defRPr sz="1200" kern="0">
                <a:solidFill>
                  <a:schemeClr val="accent4"/>
                </a:solidFill>
                <a:latin typeface="+mj-lt"/>
              </a:defRPr>
            </a:lvl1p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Require</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MFA</a:t>
            </a:r>
          </a:p>
        </p:txBody>
      </p:sp>
      <p:sp>
        <p:nvSpPr>
          <p:cNvPr id="8" name="TextBox 7">
            <a:extLst>
              <a:ext uri="{FF2B5EF4-FFF2-40B4-BE49-F238E27FC236}">
                <a16:creationId xmlns:a16="http://schemas.microsoft.com/office/drawing/2014/main" id="{323F8C76-EC7C-4C07-A2AC-48634738E5EB}"/>
              </a:ext>
            </a:extLst>
          </p:cNvPr>
          <p:cNvSpPr txBox="1"/>
          <p:nvPr/>
        </p:nvSpPr>
        <p:spPr>
          <a:xfrm>
            <a:off x="3505532" y="5633914"/>
            <a:ext cx="1096968" cy="332399"/>
          </a:xfrm>
          <a:prstGeom prst="rect">
            <a:avLst/>
          </a:prstGeom>
          <a:noFill/>
        </p:spPr>
        <p:txBody>
          <a:bodyPr wrap="square" lIns="0" tIns="0" rIns="0" bIns="0" rtlCol="0"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Allow</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access</a:t>
            </a:r>
          </a:p>
        </p:txBody>
      </p:sp>
      <p:grpSp>
        <p:nvGrpSpPr>
          <p:cNvPr id="11" name="Group 10">
            <a:extLst>
              <a:ext uri="{FF2B5EF4-FFF2-40B4-BE49-F238E27FC236}">
                <a16:creationId xmlns:a16="http://schemas.microsoft.com/office/drawing/2014/main" id="{15830A10-CE29-478B-AA55-9590A67D7D6C}"/>
              </a:ext>
              <a:ext uri="{C183D7F6-B498-43B3-948B-1728B52AA6E4}">
                <adec:decorative xmlns:adec="http://schemas.microsoft.com/office/drawing/2017/decorative" val="1"/>
              </a:ext>
            </a:extLst>
          </p:cNvPr>
          <p:cNvGrpSpPr/>
          <p:nvPr/>
        </p:nvGrpSpPr>
        <p:grpSpPr>
          <a:xfrm>
            <a:off x="4599993" y="5151756"/>
            <a:ext cx="406620" cy="406620"/>
            <a:chOff x="6464845" y="3623482"/>
            <a:chExt cx="406620" cy="406620"/>
          </a:xfrm>
        </p:grpSpPr>
        <p:sp>
          <p:nvSpPr>
            <p:cNvPr id="12" name="Oval 11">
              <a:extLst>
                <a:ext uri="{FF2B5EF4-FFF2-40B4-BE49-F238E27FC236}">
                  <a16:creationId xmlns:a16="http://schemas.microsoft.com/office/drawing/2014/main" id="{684BF97E-CD09-4B0A-8BB0-61B3B89DC08D}"/>
                </a:ext>
              </a:extLst>
            </p:cNvPr>
            <p:cNvSpPr/>
            <p:nvPr/>
          </p:nvSpPr>
          <p:spPr bwMode="auto">
            <a:xfrm>
              <a:off x="6464845" y="3623482"/>
              <a:ext cx="406620" cy="406620"/>
            </a:xfrm>
            <a:prstGeom prst="ellipse">
              <a:avLst/>
            </a:pr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B900">
                    <a:lumMod val="75000"/>
                  </a:srgbClr>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3" name="Lock" title="Icon of a padlock">
              <a:extLst>
                <a:ext uri="{FF2B5EF4-FFF2-40B4-BE49-F238E27FC236}">
                  <a16:creationId xmlns:a16="http://schemas.microsoft.com/office/drawing/2014/main" id="{034D88AD-8063-4374-8AC1-B24A661151CF}"/>
                </a:ext>
              </a:extLst>
            </p:cNvPr>
            <p:cNvSpPr>
              <a:spLocks noChangeAspect="1" noEditPoints="1"/>
            </p:cNvSpPr>
            <p:nvPr/>
          </p:nvSpPr>
          <p:spPr bwMode="auto">
            <a:xfrm>
              <a:off x="6583226" y="3681347"/>
              <a:ext cx="169858" cy="2374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4" name="people_4" title="Icon of a person">
              <a:extLst>
                <a:ext uri="{FF2B5EF4-FFF2-40B4-BE49-F238E27FC236}">
                  <a16:creationId xmlns:a16="http://schemas.microsoft.com/office/drawing/2014/main" id="{02B88CA3-454C-423D-9F12-62640BABE924}"/>
                </a:ext>
              </a:extLst>
            </p:cNvPr>
            <p:cNvSpPr>
              <a:spLocks noChangeAspect="1" noEditPoints="1"/>
            </p:cNvSpPr>
            <p:nvPr/>
          </p:nvSpPr>
          <p:spPr bwMode="auto">
            <a:xfrm>
              <a:off x="6628355" y="3821940"/>
              <a:ext cx="79601" cy="8899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sp>
        <p:nvSpPr>
          <p:cNvPr id="15" name="TextBox 14">
            <a:extLst>
              <a:ext uri="{FF2B5EF4-FFF2-40B4-BE49-F238E27FC236}">
                <a16:creationId xmlns:a16="http://schemas.microsoft.com/office/drawing/2014/main" id="{30073A42-CE40-43A5-BB58-0415F24474BD}"/>
              </a:ext>
            </a:extLst>
          </p:cNvPr>
          <p:cNvSpPr txBox="1"/>
          <p:nvPr/>
        </p:nvSpPr>
        <p:spPr>
          <a:xfrm>
            <a:off x="3513009" y="2955048"/>
            <a:ext cx="143359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AD</a:t>
            </a:r>
          </a:p>
        </p:txBody>
      </p:sp>
      <p:cxnSp>
        <p:nvCxnSpPr>
          <p:cNvPr id="16" name="Straight Connector 15">
            <a:extLst>
              <a:ext uri="{FF2B5EF4-FFF2-40B4-BE49-F238E27FC236}">
                <a16:creationId xmlns:a16="http://schemas.microsoft.com/office/drawing/2014/main" id="{DFAAE6F1-FB92-46D4-8543-69468099B08F}"/>
              </a:ext>
              <a:ext uri="{C183D7F6-B498-43B3-948B-1728B52AA6E4}">
                <adec:decorative xmlns:adec="http://schemas.microsoft.com/office/drawing/2017/decorative" val="1"/>
              </a:ext>
            </a:extLst>
          </p:cNvPr>
          <p:cNvCxnSpPr>
            <a:cxnSpLocks/>
            <a:stCxn id="17" idx="6"/>
          </p:cNvCxnSpPr>
          <p:nvPr/>
        </p:nvCxnSpPr>
        <p:spPr>
          <a:xfrm>
            <a:off x="2587149" y="4155693"/>
            <a:ext cx="1557884" cy="0"/>
          </a:xfrm>
          <a:prstGeom prst="line">
            <a:avLst/>
          </a:prstGeom>
          <a:ln w="19050">
            <a:solidFill>
              <a:schemeClr val="bg2">
                <a:lumMod val="25000"/>
              </a:schemeClr>
            </a:solidFill>
            <a:headEnd type="triangl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80F309-CAB4-4FBE-AE44-67AF4B586E38}"/>
              </a:ext>
            </a:extLst>
          </p:cNvPr>
          <p:cNvSpPr txBox="1"/>
          <p:nvPr/>
        </p:nvSpPr>
        <p:spPr>
          <a:xfrm>
            <a:off x="981153" y="2834100"/>
            <a:ext cx="118291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 CLI</a:t>
            </a:r>
          </a:p>
        </p:txBody>
      </p:sp>
      <p:sp>
        <p:nvSpPr>
          <p:cNvPr id="17" name="Oval 16">
            <a:extLst>
              <a:ext uri="{FF2B5EF4-FFF2-40B4-BE49-F238E27FC236}">
                <a16:creationId xmlns:a16="http://schemas.microsoft.com/office/drawing/2014/main" id="{A3E4AB15-7228-4B40-B7D8-6B98E7779C27}"/>
              </a:ext>
              <a:ext uri="{C183D7F6-B498-43B3-948B-1728B52AA6E4}">
                <adec:decorative xmlns:adec="http://schemas.microsoft.com/office/drawing/2017/decorative" val="1"/>
              </a:ext>
            </a:extLst>
          </p:cNvPr>
          <p:cNvSpPr/>
          <p:nvPr/>
        </p:nvSpPr>
        <p:spPr bwMode="auto">
          <a:xfrm>
            <a:off x="532326" y="3181219"/>
            <a:ext cx="2054823" cy="1948948"/>
          </a:xfrm>
          <a:prstGeom prst="ellipse">
            <a:avLst/>
          </a:prstGeom>
          <a:solidFill>
            <a:schemeClr val="bg1"/>
          </a:solidFill>
          <a:ln w="10795" cap="flat" cmpd="sng" algn="ctr">
            <a:solidFill>
              <a:schemeClr val="tx1">
                <a:alpha val="53000"/>
              </a:schemeClr>
            </a:solid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96861710-2922-4D97-918B-AA314C28C5C2}"/>
              </a:ext>
            </a:extLst>
          </p:cNvPr>
          <p:cNvSpPr txBox="1"/>
          <p:nvPr/>
        </p:nvSpPr>
        <p:spPr>
          <a:xfrm>
            <a:off x="3163303" y="6164905"/>
            <a:ext cx="3200400" cy="246221"/>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Conditional Access</a:t>
            </a:r>
          </a:p>
        </p:txBody>
      </p:sp>
      <p:pic>
        <p:nvPicPr>
          <p:cNvPr id="28" name="Picture 27" descr="Image of an SSH connection in a terminal application">
            <a:extLst>
              <a:ext uri="{FF2B5EF4-FFF2-40B4-BE49-F238E27FC236}">
                <a16:creationId xmlns:a16="http://schemas.microsoft.com/office/drawing/2014/main" id="{EAE9C364-C179-834E-8AAD-3F97C3AF73C0}"/>
              </a:ext>
            </a:extLst>
          </p:cNvPr>
          <p:cNvPicPr>
            <a:picLocks noChangeAspect="1"/>
          </p:cNvPicPr>
          <p:nvPr/>
        </p:nvPicPr>
        <p:blipFill>
          <a:blip r:embed="rId3"/>
          <a:stretch>
            <a:fillRect/>
          </a:stretch>
        </p:blipFill>
        <p:spPr>
          <a:xfrm>
            <a:off x="709132" y="3730352"/>
            <a:ext cx="1726953" cy="840432"/>
          </a:xfrm>
          <a:prstGeom prst="rect">
            <a:avLst/>
          </a:prstGeom>
        </p:spPr>
      </p:pic>
      <p:sp>
        <p:nvSpPr>
          <p:cNvPr id="40" name="TextBox 39">
            <a:extLst>
              <a:ext uri="{FF2B5EF4-FFF2-40B4-BE49-F238E27FC236}">
                <a16:creationId xmlns:a16="http://schemas.microsoft.com/office/drawing/2014/main" id="{80A5F7B5-3E22-7245-9ED8-C443488245D1}"/>
              </a:ext>
            </a:extLst>
          </p:cNvPr>
          <p:cNvSpPr txBox="1"/>
          <p:nvPr/>
        </p:nvSpPr>
        <p:spPr>
          <a:xfrm>
            <a:off x="2690843" y="3913174"/>
            <a:ext cx="1433594"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AuthN</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AuthZ</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grpSp>
        <p:nvGrpSpPr>
          <p:cNvPr id="149" name="Group 148">
            <a:extLst>
              <a:ext uri="{FF2B5EF4-FFF2-40B4-BE49-F238E27FC236}">
                <a16:creationId xmlns:a16="http://schemas.microsoft.com/office/drawing/2014/main" id="{A56DDBF3-3416-0248-BB31-E83E1B65ED2F}"/>
              </a:ext>
              <a:ext uri="{C183D7F6-B498-43B3-948B-1728B52AA6E4}">
                <adec:decorative xmlns:adec="http://schemas.microsoft.com/office/drawing/2017/decorative" val="1"/>
              </a:ext>
            </a:extLst>
          </p:cNvPr>
          <p:cNvGrpSpPr/>
          <p:nvPr/>
        </p:nvGrpSpPr>
        <p:grpSpPr>
          <a:xfrm>
            <a:off x="2898246" y="4336147"/>
            <a:ext cx="1436849" cy="440371"/>
            <a:chOff x="5676624" y="2486438"/>
            <a:chExt cx="1436849" cy="440371"/>
          </a:xfrm>
        </p:grpSpPr>
        <p:pic>
          <p:nvPicPr>
            <p:cNvPr id="146" name="Graphic 145" descr="Diploma with solid fill">
              <a:extLst>
                <a:ext uri="{FF2B5EF4-FFF2-40B4-BE49-F238E27FC236}">
                  <a16:creationId xmlns:a16="http://schemas.microsoft.com/office/drawing/2014/main" id="{A199888E-C560-6E44-94B7-7DE9035343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6624" y="2486438"/>
              <a:ext cx="298415" cy="298415"/>
            </a:xfrm>
            <a:prstGeom prst="rect">
              <a:avLst/>
            </a:prstGeom>
          </p:spPr>
        </p:pic>
        <p:sp>
          <p:nvSpPr>
            <p:cNvPr id="148" name="TextBox 147">
              <a:extLst>
                <a:ext uri="{FF2B5EF4-FFF2-40B4-BE49-F238E27FC236}">
                  <a16:creationId xmlns:a16="http://schemas.microsoft.com/office/drawing/2014/main" id="{7E7CB3AC-4B38-C743-9D79-A99FF76EE87B}"/>
                </a:ext>
              </a:extLst>
            </p:cNvPr>
            <p:cNvSpPr txBox="1"/>
            <p:nvPr/>
          </p:nvSpPr>
          <p:spPr>
            <a:xfrm>
              <a:off x="6050502" y="2511311"/>
              <a:ext cx="106297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OpenSSH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Certificate (instead of an access token)</a:t>
              </a:r>
            </a:p>
          </p:txBody>
        </p:sp>
      </p:grpSp>
      <p:sp>
        <p:nvSpPr>
          <p:cNvPr id="207" name="TextBox 206">
            <a:extLst>
              <a:ext uri="{FF2B5EF4-FFF2-40B4-BE49-F238E27FC236}">
                <a16:creationId xmlns:a16="http://schemas.microsoft.com/office/drawing/2014/main" id="{199A5EE6-329A-484E-A5F7-82BBA96AD9A0}"/>
              </a:ext>
            </a:extLst>
          </p:cNvPr>
          <p:cNvSpPr txBox="1"/>
          <p:nvPr/>
        </p:nvSpPr>
        <p:spPr>
          <a:xfrm>
            <a:off x="7474328" y="4680939"/>
            <a:ext cx="1760341"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Integration enables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AuthN</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and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AuthZ</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to Linux VMs hosted outside of Azure</a:t>
            </a:r>
          </a:p>
        </p:txBody>
      </p:sp>
      <p:pic>
        <p:nvPicPr>
          <p:cNvPr id="5" name="Picture 6" descr="Apple Logo PNG Transparent &amp;amp; SVG Vector - Freebie Supply">
            <a:extLst>
              <a:ext uri="{FF2B5EF4-FFF2-40B4-BE49-F238E27FC236}">
                <a16:creationId xmlns:a16="http://schemas.microsoft.com/office/drawing/2014/main" id="{B1934639-CF81-4B1D-9B1D-2BC864BEA5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013" y="4806219"/>
            <a:ext cx="548722" cy="54821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descr="Azure Arc icon">
            <a:extLst>
              <a:ext uri="{FF2B5EF4-FFF2-40B4-BE49-F238E27FC236}">
                <a16:creationId xmlns:a16="http://schemas.microsoft.com/office/drawing/2014/main" id="{B1372541-3CEE-43F4-8C93-DBD4714FE2E5}"/>
              </a:ext>
            </a:extLst>
          </p:cNvPr>
          <p:cNvGrpSpPr/>
          <p:nvPr/>
        </p:nvGrpSpPr>
        <p:grpSpPr>
          <a:xfrm>
            <a:off x="9520410" y="2747507"/>
            <a:ext cx="1932463" cy="515318"/>
            <a:chOff x="8777162" y="3794855"/>
            <a:chExt cx="1689832" cy="503082"/>
          </a:xfrm>
        </p:grpSpPr>
        <p:sp>
          <p:nvSpPr>
            <p:cNvPr id="71" name="TextBox 70">
              <a:extLst>
                <a:ext uri="{FF2B5EF4-FFF2-40B4-BE49-F238E27FC236}">
                  <a16:creationId xmlns:a16="http://schemas.microsoft.com/office/drawing/2014/main" id="{15039E55-28D5-45F1-BBEB-F1AEA0BF9572}"/>
                </a:ext>
              </a:extLst>
            </p:cNvPr>
            <p:cNvSpPr txBox="1"/>
            <p:nvPr/>
          </p:nvSpPr>
          <p:spPr>
            <a:xfrm>
              <a:off x="8777162" y="3876412"/>
              <a:ext cx="1197397" cy="3906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Azure Arc</a:t>
              </a:r>
            </a:p>
          </p:txBody>
        </p:sp>
        <p:pic>
          <p:nvPicPr>
            <p:cNvPr id="72" name="Graphic 71">
              <a:extLst>
                <a:ext uri="{FF2B5EF4-FFF2-40B4-BE49-F238E27FC236}">
                  <a16:creationId xmlns:a16="http://schemas.microsoft.com/office/drawing/2014/main" id="{F04A316E-AB3F-4734-BC5A-4BADD6B6B5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30894" y="3794855"/>
              <a:ext cx="436100" cy="503082"/>
            </a:xfrm>
            <a:prstGeom prst="rect">
              <a:avLst/>
            </a:prstGeom>
          </p:spPr>
        </p:pic>
      </p:grpSp>
      <p:grpSp>
        <p:nvGrpSpPr>
          <p:cNvPr id="96" name="Group 95">
            <a:extLst>
              <a:ext uri="{FF2B5EF4-FFF2-40B4-BE49-F238E27FC236}">
                <a16:creationId xmlns:a16="http://schemas.microsoft.com/office/drawing/2014/main" id="{F24650DF-6036-45C1-AA91-1FA35F1DE479}"/>
              </a:ext>
              <a:ext uri="{C183D7F6-B498-43B3-948B-1728B52AA6E4}">
                <adec:decorative xmlns:adec="http://schemas.microsoft.com/office/drawing/2017/decorative" val="1"/>
              </a:ext>
            </a:extLst>
          </p:cNvPr>
          <p:cNvGrpSpPr/>
          <p:nvPr/>
        </p:nvGrpSpPr>
        <p:grpSpPr>
          <a:xfrm>
            <a:off x="9413762" y="4946131"/>
            <a:ext cx="2284610" cy="1518493"/>
            <a:chOff x="8914581" y="4845619"/>
            <a:chExt cx="2573466" cy="1718760"/>
          </a:xfrm>
        </p:grpSpPr>
        <p:sp>
          <p:nvSpPr>
            <p:cNvPr id="137" name="Rounded Rectangle 204">
              <a:extLst>
                <a:ext uri="{FF2B5EF4-FFF2-40B4-BE49-F238E27FC236}">
                  <a16:creationId xmlns:a16="http://schemas.microsoft.com/office/drawing/2014/main" id="{1810018B-43E7-48B7-8137-6D3809D0706D}"/>
                </a:ext>
              </a:extLst>
            </p:cNvPr>
            <p:cNvSpPr/>
            <p:nvPr/>
          </p:nvSpPr>
          <p:spPr bwMode="auto">
            <a:xfrm>
              <a:off x="8914581" y="4845619"/>
              <a:ext cx="2573466" cy="1718760"/>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sp>
          <p:nvSpPr>
            <p:cNvPr id="92" name="Freeform 38">
              <a:extLst>
                <a:ext uri="{FF2B5EF4-FFF2-40B4-BE49-F238E27FC236}">
                  <a16:creationId xmlns:a16="http://schemas.microsoft.com/office/drawing/2014/main" id="{FA45FBAD-5DE1-48A7-ACE8-4E9F9A5CE946}"/>
                </a:ext>
              </a:extLst>
            </p:cNvPr>
            <p:cNvSpPr>
              <a:spLocks/>
            </p:cNvSpPr>
            <p:nvPr/>
          </p:nvSpPr>
          <p:spPr bwMode="auto">
            <a:xfrm>
              <a:off x="9228891" y="5012869"/>
              <a:ext cx="2051691" cy="105420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8" name="Graphic 37" descr="Server outline">
              <a:extLst>
                <a:ext uri="{FF2B5EF4-FFF2-40B4-BE49-F238E27FC236}">
                  <a16:creationId xmlns:a16="http://schemas.microsoft.com/office/drawing/2014/main" id="{CF5AAF25-29E1-F142-9938-9BC5C60720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96486" y="5381715"/>
              <a:ext cx="629462" cy="629462"/>
            </a:xfrm>
            <a:prstGeom prst="rect">
              <a:avLst/>
            </a:prstGeom>
          </p:spPr>
        </p:pic>
        <p:pic>
          <p:nvPicPr>
            <p:cNvPr id="165" name="Graphic 164" descr="Building outline">
              <a:extLst>
                <a:ext uri="{FF2B5EF4-FFF2-40B4-BE49-F238E27FC236}">
                  <a16:creationId xmlns:a16="http://schemas.microsoft.com/office/drawing/2014/main" id="{DA0B8A7B-694D-9C49-BB86-F460D85F83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8118" y="5204732"/>
              <a:ext cx="834181" cy="834180"/>
            </a:xfrm>
            <a:prstGeom prst="rect">
              <a:avLst/>
            </a:prstGeom>
          </p:spPr>
        </p:pic>
        <p:sp>
          <p:nvSpPr>
            <p:cNvPr id="167" name="TextBox 166">
              <a:extLst>
                <a:ext uri="{FF2B5EF4-FFF2-40B4-BE49-F238E27FC236}">
                  <a16:creationId xmlns:a16="http://schemas.microsoft.com/office/drawing/2014/main" id="{71CB903C-0B2D-544E-9ABF-9A165D118CA2}"/>
                </a:ext>
              </a:extLst>
            </p:cNvPr>
            <p:cNvSpPr txBox="1"/>
            <p:nvPr/>
          </p:nvSpPr>
          <p:spPr>
            <a:xfrm>
              <a:off x="9331741" y="6233597"/>
              <a:ext cx="2126124" cy="2090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On-Premises Servers</a:t>
              </a:r>
            </a:p>
          </p:txBody>
        </p:sp>
      </p:grpSp>
      <p:sp>
        <p:nvSpPr>
          <p:cNvPr id="142" name="Rounded Rectangle 204">
            <a:extLst>
              <a:ext uri="{FF2B5EF4-FFF2-40B4-BE49-F238E27FC236}">
                <a16:creationId xmlns:a16="http://schemas.microsoft.com/office/drawing/2014/main" id="{BC5AF91B-43D8-4AEC-8D25-42C3F93A318A}"/>
              </a:ext>
              <a:ext uri="{C183D7F6-B498-43B3-948B-1728B52AA6E4}">
                <adec:decorative xmlns:adec="http://schemas.microsoft.com/office/drawing/2017/decorative" val="1"/>
              </a:ext>
            </a:extLst>
          </p:cNvPr>
          <p:cNvSpPr/>
          <p:nvPr/>
        </p:nvSpPr>
        <p:spPr bwMode="auto">
          <a:xfrm>
            <a:off x="9404833" y="3349187"/>
            <a:ext cx="2284610" cy="1561039"/>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pic>
        <p:nvPicPr>
          <p:cNvPr id="37" name="Picture 36" descr="Logo, icon&#10;&#10;Description automatically generated">
            <a:extLst>
              <a:ext uri="{FF2B5EF4-FFF2-40B4-BE49-F238E27FC236}">
                <a16:creationId xmlns:a16="http://schemas.microsoft.com/office/drawing/2014/main" id="{60A2A72F-3619-4A47-B4F6-78E6065575FF}"/>
              </a:ext>
            </a:extLst>
          </p:cNvPr>
          <p:cNvPicPr>
            <a:picLocks noChangeAspect="1"/>
          </p:cNvPicPr>
          <p:nvPr/>
        </p:nvPicPr>
        <p:blipFill>
          <a:blip r:embed="rId13"/>
          <a:stretch>
            <a:fillRect/>
          </a:stretch>
        </p:blipFill>
        <p:spPr>
          <a:xfrm>
            <a:off x="10318131" y="3769822"/>
            <a:ext cx="1170998" cy="739569"/>
          </a:xfrm>
          <a:prstGeom prst="rect">
            <a:avLst/>
          </a:prstGeom>
        </p:spPr>
      </p:pic>
      <p:pic>
        <p:nvPicPr>
          <p:cNvPr id="36" name="Picture 35" descr="Logo&#10;&#10;Description automatically generated">
            <a:extLst>
              <a:ext uri="{FF2B5EF4-FFF2-40B4-BE49-F238E27FC236}">
                <a16:creationId xmlns:a16="http://schemas.microsoft.com/office/drawing/2014/main" id="{1ED1189B-A1A7-1044-A0F3-EF8DAAC99514}"/>
              </a:ext>
            </a:extLst>
          </p:cNvPr>
          <p:cNvPicPr>
            <a:picLocks noChangeAspect="1"/>
          </p:cNvPicPr>
          <p:nvPr/>
        </p:nvPicPr>
        <p:blipFill>
          <a:blip r:embed="rId14"/>
          <a:stretch>
            <a:fillRect/>
          </a:stretch>
        </p:blipFill>
        <p:spPr>
          <a:xfrm>
            <a:off x="9497640" y="3284379"/>
            <a:ext cx="1650351" cy="1231804"/>
          </a:xfrm>
          <a:prstGeom prst="rect">
            <a:avLst/>
          </a:prstGeom>
        </p:spPr>
      </p:pic>
      <p:grpSp>
        <p:nvGrpSpPr>
          <p:cNvPr id="94" name="Group 93" descr="Box containing VMs in Azure">
            <a:extLst>
              <a:ext uri="{FF2B5EF4-FFF2-40B4-BE49-F238E27FC236}">
                <a16:creationId xmlns:a16="http://schemas.microsoft.com/office/drawing/2014/main" id="{D6E531A3-1737-49B1-9D94-A3BD1E47A7C3}"/>
              </a:ext>
            </a:extLst>
          </p:cNvPr>
          <p:cNvGrpSpPr/>
          <p:nvPr/>
        </p:nvGrpSpPr>
        <p:grpSpPr>
          <a:xfrm>
            <a:off x="9384866" y="936029"/>
            <a:ext cx="2266744" cy="1530055"/>
            <a:chOff x="8827644" y="-394429"/>
            <a:chExt cx="2553341" cy="1731847"/>
          </a:xfrm>
        </p:grpSpPr>
        <p:sp>
          <p:nvSpPr>
            <p:cNvPr id="77" name="Rounded Rectangle 204">
              <a:extLst>
                <a:ext uri="{FF2B5EF4-FFF2-40B4-BE49-F238E27FC236}">
                  <a16:creationId xmlns:a16="http://schemas.microsoft.com/office/drawing/2014/main" id="{73085141-9FAF-4C6D-99AF-F3AF0193E466}"/>
                </a:ext>
              </a:extLst>
            </p:cNvPr>
            <p:cNvSpPr/>
            <p:nvPr/>
          </p:nvSpPr>
          <p:spPr bwMode="auto">
            <a:xfrm>
              <a:off x="8827644" y="-394429"/>
              <a:ext cx="2553341" cy="1731847"/>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sp>
          <p:nvSpPr>
            <p:cNvPr id="21" name="Freeform 38">
              <a:extLst>
                <a:ext uri="{FF2B5EF4-FFF2-40B4-BE49-F238E27FC236}">
                  <a16:creationId xmlns:a16="http://schemas.microsoft.com/office/drawing/2014/main" id="{6311027F-3417-4235-B94C-0F468E2BEB0D}"/>
                </a:ext>
              </a:extLst>
            </p:cNvPr>
            <p:cNvSpPr>
              <a:spLocks/>
            </p:cNvSpPr>
            <p:nvPr/>
          </p:nvSpPr>
          <p:spPr bwMode="auto">
            <a:xfrm>
              <a:off x="9073688" y="-252359"/>
              <a:ext cx="2016507" cy="105420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0" name="Picture 2" descr="https://azure.microsoft.com/svghandler/preview/?width=600&amp;amp;height=315">
              <a:extLst>
                <a:ext uri="{FF2B5EF4-FFF2-40B4-BE49-F238E27FC236}">
                  <a16:creationId xmlns:a16="http://schemas.microsoft.com/office/drawing/2014/main" id="{6215ADB0-62EA-B04F-B4DF-36744186C1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89280" y="-78493"/>
              <a:ext cx="913537" cy="7186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9" name="TextBox 188">
              <a:extLst>
                <a:ext uri="{FF2B5EF4-FFF2-40B4-BE49-F238E27FC236}">
                  <a16:creationId xmlns:a16="http://schemas.microsoft.com/office/drawing/2014/main" id="{3F283869-CA5D-934F-B06C-D7A492C72B5E}"/>
                </a:ext>
              </a:extLst>
            </p:cNvPr>
            <p:cNvSpPr txBox="1"/>
            <p:nvPr/>
          </p:nvSpPr>
          <p:spPr>
            <a:xfrm>
              <a:off x="9482610" y="1007338"/>
              <a:ext cx="1433595" cy="2090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VMs in Azure</a:t>
              </a:r>
            </a:p>
          </p:txBody>
        </p:sp>
      </p:grpSp>
      <p:sp>
        <p:nvSpPr>
          <p:cNvPr id="169" name="TextBox 168">
            <a:extLst>
              <a:ext uri="{FF2B5EF4-FFF2-40B4-BE49-F238E27FC236}">
                <a16:creationId xmlns:a16="http://schemas.microsoft.com/office/drawing/2014/main" id="{E97EA2EF-C26F-D643-8053-DE15FA9B2CD2}"/>
              </a:ext>
            </a:extLst>
          </p:cNvPr>
          <p:cNvSpPr txBox="1"/>
          <p:nvPr/>
        </p:nvSpPr>
        <p:spPr>
          <a:xfrm>
            <a:off x="9853109" y="4620348"/>
            <a:ext cx="157775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VMs in AWS / GCP </a:t>
            </a:r>
          </a:p>
        </p:txBody>
      </p:sp>
      <p:sp>
        <p:nvSpPr>
          <p:cNvPr id="209" name="Freeform: Shape 208">
            <a:extLst>
              <a:ext uri="{FF2B5EF4-FFF2-40B4-BE49-F238E27FC236}">
                <a16:creationId xmlns:a16="http://schemas.microsoft.com/office/drawing/2014/main" id="{C41889AB-9774-4512-A336-F9363FF7D94D}"/>
              </a:ext>
              <a:ext uri="{C183D7F6-B498-43B3-948B-1728B52AA6E4}">
                <adec:decorative xmlns:adec="http://schemas.microsoft.com/office/drawing/2017/decorative" val="1"/>
              </a:ext>
            </a:extLst>
          </p:cNvPr>
          <p:cNvSpPr/>
          <p:nvPr/>
        </p:nvSpPr>
        <p:spPr bwMode="auto">
          <a:xfrm>
            <a:off x="1897039" y="2114055"/>
            <a:ext cx="7287904" cy="3802001"/>
          </a:xfrm>
          <a:custGeom>
            <a:avLst/>
            <a:gdLst>
              <a:gd name="connsiteX0" fmla="*/ 0 w 7287904"/>
              <a:gd name="connsiteY0" fmla="*/ 1175055 h 3802001"/>
              <a:gd name="connsiteX1" fmla="*/ 2533934 w 7287904"/>
              <a:gd name="connsiteY1" fmla="*/ 74136 h 3802001"/>
              <a:gd name="connsiteX2" fmla="*/ 4312692 w 7287904"/>
              <a:gd name="connsiteY2" fmla="*/ 269754 h 3802001"/>
              <a:gd name="connsiteX3" fmla="*/ 5154304 w 7287904"/>
              <a:gd name="connsiteY3" fmla="*/ 1634530 h 3802001"/>
              <a:gd name="connsiteX4" fmla="*/ 5727510 w 7287904"/>
              <a:gd name="connsiteY4" fmla="*/ 3677145 h 3802001"/>
              <a:gd name="connsiteX5" fmla="*/ 7210567 w 7287904"/>
              <a:gd name="connsiteY5" fmla="*/ 3522470 h 3802001"/>
              <a:gd name="connsiteX6" fmla="*/ 7287904 w 7287904"/>
              <a:gd name="connsiteY6" fmla="*/ 3062996 h 38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7904" h="3802001">
                <a:moveTo>
                  <a:pt x="0" y="1175055"/>
                </a:moveTo>
                <a:cubicBezTo>
                  <a:pt x="907576" y="700037"/>
                  <a:pt x="1815152" y="225019"/>
                  <a:pt x="2533934" y="74136"/>
                </a:cubicBezTo>
                <a:cubicBezTo>
                  <a:pt x="3252716" y="-76748"/>
                  <a:pt x="3875964" y="9688"/>
                  <a:pt x="4312692" y="269754"/>
                </a:cubicBezTo>
                <a:cubicBezTo>
                  <a:pt x="4749420" y="529820"/>
                  <a:pt x="4918501" y="1066632"/>
                  <a:pt x="5154304" y="1634530"/>
                </a:cubicBezTo>
                <a:cubicBezTo>
                  <a:pt x="5390107" y="2202428"/>
                  <a:pt x="5384800" y="3362488"/>
                  <a:pt x="5727510" y="3677145"/>
                </a:cubicBezTo>
                <a:cubicBezTo>
                  <a:pt x="6070220" y="3991802"/>
                  <a:pt x="6950501" y="3624828"/>
                  <a:pt x="7210567" y="3522470"/>
                </a:cubicBezTo>
                <a:cubicBezTo>
                  <a:pt x="7210567" y="3522470"/>
                  <a:pt x="7036179" y="3228286"/>
                  <a:pt x="7287904" y="306299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8D4B1C2-44A6-4CA1-8402-B0B129102DE9}"/>
              </a:ext>
              <a:ext uri="{C183D7F6-B498-43B3-948B-1728B52AA6E4}">
                <adec:decorative xmlns:adec="http://schemas.microsoft.com/office/drawing/2017/decorative" val="1"/>
              </a:ext>
            </a:extLst>
          </p:cNvPr>
          <p:cNvSpPr/>
          <p:nvPr/>
        </p:nvSpPr>
        <p:spPr bwMode="auto">
          <a:xfrm>
            <a:off x="1940312" y="2366509"/>
            <a:ext cx="5727267" cy="2843341"/>
          </a:xfrm>
          <a:custGeom>
            <a:avLst/>
            <a:gdLst>
              <a:gd name="connsiteX0" fmla="*/ 0 w 5727267"/>
              <a:gd name="connsiteY0" fmla="*/ 898568 h 2843341"/>
              <a:gd name="connsiteX1" fmla="*/ 2573702 w 5727267"/>
              <a:gd name="connsiteY1" fmla="*/ 55536 h 2843341"/>
              <a:gd name="connsiteX2" fmla="*/ 4241924 w 5727267"/>
              <a:gd name="connsiteY2" fmla="*/ 198271 h 2843341"/>
              <a:gd name="connsiteX3" fmla="*/ 5107259 w 5727267"/>
              <a:gd name="connsiteY3" fmla="*/ 1152816 h 2843341"/>
              <a:gd name="connsiteX4" fmla="*/ 5307981 w 5727267"/>
              <a:gd name="connsiteY4" fmla="*/ 2285780 h 2843341"/>
              <a:gd name="connsiteX5" fmla="*/ 5473019 w 5727267"/>
              <a:gd name="connsiteY5" fmla="*/ 2647079 h 2843341"/>
              <a:gd name="connsiteX6" fmla="*/ 5727267 w 5727267"/>
              <a:gd name="connsiteY6" fmla="*/ 2843341 h 28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7267" h="2843341">
                <a:moveTo>
                  <a:pt x="0" y="898568"/>
                </a:moveTo>
                <a:cubicBezTo>
                  <a:pt x="933357" y="535410"/>
                  <a:pt x="1866715" y="172252"/>
                  <a:pt x="2573702" y="55536"/>
                </a:cubicBezTo>
                <a:cubicBezTo>
                  <a:pt x="3280689" y="-61180"/>
                  <a:pt x="3819665" y="15391"/>
                  <a:pt x="4241924" y="198271"/>
                </a:cubicBezTo>
                <a:cubicBezTo>
                  <a:pt x="4664183" y="381151"/>
                  <a:pt x="4929583" y="804898"/>
                  <a:pt x="5107259" y="1152816"/>
                </a:cubicBezTo>
                <a:cubicBezTo>
                  <a:pt x="5284935" y="1500734"/>
                  <a:pt x="5247021" y="2036736"/>
                  <a:pt x="5307981" y="2285780"/>
                </a:cubicBezTo>
                <a:cubicBezTo>
                  <a:pt x="5368941" y="2534824"/>
                  <a:pt x="5403138" y="2554152"/>
                  <a:pt x="5473019" y="2647079"/>
                </a:cubicBezTo>
                <a:cubicBezTo>
                  <a:pt x="5542900" y="2740006"/>
                  <a:pt x="5632853" y="2808401"/>
                  <a:pt x="5727267" y="2843341"/>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3A11130-6FD0-4BF4-9501-5796A1A96D5F}"/>
              </a:ext>
              <a:ext uri="{C183D7F6-B498-43B3-948B-1728B52AA6E4}">
                <adec:decorative xmlns:adec="http://schemas.microsoft.com/office/drawing/2017/decorative" val="1"/>
              </a:ext>
            </a:extLst>
          </p:cNvPr>
          <p:cNvSpPr/>
          <p:nvPr/>
        </p:nvSpPr>
        <p:spPr bwMode="auto">
          <a:xfrm>
            <a:off x="1984917" y="2382776"/>
            <a:ext cx="7399949" cy="3364595"/>
          </a:xfrm>
          <a:custGeom>
            <a:avLst/>
            <a:gdLst>
              <a:gd name="connsiteX0" fmla="*/ 0 w 7399949"/>
              <a:gd name="connsiteY0" fmla="*/ 882301 h 3364595"/>
              <a:gd name="connsiteX1" fmla="*/ 2426505 w 7399949"/>
              <a:gd name="connsiteY1" fmla="*/ 48190 h 3364595"/>
              <a:gd name="connsiteX2" fmla="*/ 4130412 w 7399949"/>
              <a:gd name="connsiteY2" fmla="*/ 182004 h 3364595"/>
              <a:gd name="connsiteX3" fmla="*/ 4844090 w 7399949"/>
              <a:gd name="connsiteY3" fmla="*/ 859999 h 3364595"/>
              <a:gd name="connsiteX4" fmla="*/ 5004667 w 7399949"/>
              <a:gd name="connsiteY4" fmla="*/ 2019725 h 3364595"/>
              <a:gd name="connsiteX5" fmla="*/ 5035891 w 7399949"/>
              <a:gd name="connsiteY5" fmla="*/ 3009954 h 3364595"/>
              <a:gd name="connsiteX6" fmla="*/ 5571149 w 7399949"/>
              <a:gd name="connsiteY6" fmla="*/ 3357872 h 3364595"/>
              <a:gd name="connsiteX7" fmla="*/ 7399949 w 7399949"/>
              <a:gd name="connsiteY7" fmla="*/ 3273123 h 336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9949" h="3364595">
                <a:moveTo>
                  <a:pt x="0" y="882301"/>
                </a:moveTo>
                <a:cubicBezTo>
                  <a:pt x="869051" y="523603"/>
                  <a:pt x="1738103" y="164906"/>
                  <a:pt x="2426505" y="48190"/>
                </a:cubicBezTo>
                <a:cubicBezTo>
                  <a:pt x="3114907" y="-68526"/>
                  <a:pt x="3727481" y="46702"/>
                  <a:pt x="4130412" y="182004"/>
                </a:cubicBezTo>
                <a:cubicBezTo>
                  <a:pt x="4533343" y="317306"/>
                  <a:pt x="4698381" y="553712"/>
                  <a:pt x="4844090" y="859999"/>
                </a:cubicBezTo>
                <a:cubicBezTo>
                  <a:pt x="4989799" y="1166286"/>
                  <a:pt x="4972700" y="1661399"/>
                  <a:pt x="5004667" y="2019725"/>
                </a:cubicBezTo>
                <a:cubicBezTo>
                  <a:pt x="5036634" y="2378051"/>
                  <a:pt x="4941477" y="2786930"/>
                  <a:pt x="5035891" y="3009954"/>
                </a:cubicBezTo>
                <a:cubicBezTo>
                  <a:pt x="5130305" y="3232978"/>
                  <a:pt x="5177139" y="3314011"/>
                  <a:pt x="5571149" y="3357872"/>
                </a:cubicBezTo>
                <a:cubicBezTo>
                  <a:pt x="5965159" y="3401734"/>
                  <a:pt x="7377647" y="3214393"/>
                  <a:pt x="7399949" y="3273123"/>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4E4CE15-BA5B-48E5-8873-3D41F37CEC77}"/>
              </a:ext>
              <a:ext uri="{C183D7F6-B498-43B3-948B-1728B52AA6E4}">
                <adec:decorative xmlns:adec="http://schemas.microsoft.com/office/drawing/2017/decorative" val="1"/>
              </a:ext>
            </a:extLst>
          </p:cNvPr>
          <p:cNvSpPr/>
          <p:nvPr/>
        </p:nvSpPr>
        <p:spPr bwMode="auto">
          <a:xfrm>
            <a:off x="1878349" y="2413103"/>
            <a:ext cx="5022443" cy="1699445"/>
          </a:xfrm>
          <a:custGeom>
            <a:avLst/>
            <a:gdLst>
              <a:gd name="connsiteX0" fmla="*/ 0 w 5022443"/>
              <a:gd name="connsiteY0" fmla="*/ 884142 h 1699445"/>
              <a:gd name="connsiteX1" fmla="*/ 2576536 w 5022443"/>
              <a:gd name="connsiteY1" fmla="*/ 37309 h 1699445"/>
              <a:gd name="connsiteX2" fmla="*/ 4450380 w 5022443"/>
              <a:gd name="connsiteY2" fmla="*/ 307575 h 1699445"/>
              <a:gd name="connsiteX3" fmla="*/ 5022443 w 5022443"/>
              <a:gd name="connsiteY3" fmla="*/ 1699445 h 1699445"/>
            </a:gdLst>
            <a:ahLst/>
            <a:cxnLst>
              <a:cxn ang="0">
                <a:pos x="connsiteX0" y="connsiteY0"/>
              </a:cxn>
              <a:cxn ang="0">
                <a:pos x="connsiteX1" y="connsiteY1"/>
              </a:cxn>
              <a:cxn ang="0">
                <a:pos x="connsiteX2" y="connsiteY2"/>
              </a:cxn>
              <a:cxn ang="0">
                <a:pos x="connsiteX3" y="connsiteY3"/>
              </a:cxn>
            </a:cxnLst>
            <a:rect l="l" t="t" r="r" b="b"/>
            <a:pathLst>
              <a:path w="5022443" h="1699445">
                <a:moveTo>
                  <a:pt x="0" y="884142"/>
                </a:moveTo>
                <a:cubicBezTo>
                  <a:pt x="917403" y="508772"/>
                  <a:pt x="1834806" y="133403"/>
                  <a:pt x="2576536" y="37309"/>
                </a:cubicBezTo>
                <a:cubicBezTo>
                  <a:pt x="3318266" y="-58785"/>
                  <a:pt x="4042729" y="30552"/>
                  <a:pt x="4450380" y="307575"/>
                </a:cubicBezTo>
                <a:cubicBezTo>
                  <a:pt x="4858031" y="584598"/>
                  <a:pt x="4820494" y="1355607"/>
                  <a:pt x="5022443" y="169944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FCD738E3-AAA6-450A-95FF-D5AB1209A7FF}"/>
              </a:ext>
              <a:ext uri="{C183D7F6-B498-43B3-948B-1728B52AA6E4}">
                <adec:decorative xmlns:adec="http://schemas.microsoft.com/office/drawing/2017/decorative" val="1"/>
              </a:ext>
            </a:extLst>
          </p:cNvPr>
          <p:cNvSpPr/>
          <p:nvPr/>
        </p:nvSpPr>
        <p:spPr bwMode="auto">
          <a:xfrm>
            <a:off x="1981951" y="2368458"/>
            <a:ext cx="7427811" cy="3307059"/>
          </a:xfrm>
          <a:custGeom>
            <a:avLst/>
            <a:gdLst>
              <a:gd name="connsiteX0" fmla="*/ 0 w 7427811"/>
              <a:gd name="connsiteY0" fmla="*/ 879239 h 3307059"/>
              <a:gd name="connsiteX1" fmla="*/ 2495456 w 7427811"/>
              <a:gd name="connsiteY1" fmla="*/ 45918 h 3307059"/>
              <a:gd name="connsiteX2" fmla="*/ 4590017 w 7427811"/>
              <a:gd name="connsiteY2" fmla="*/ 415282 h 3307059"/>
              <a:gd name="connsiteX3" fmla="*/ 5216134 w 7427811"/>
              <a:gd name="connsiteY3" fmla="*/ 2942269 h 3307059"/>
              <a:gd name="connsiteX4" fmla="*/ 7427811 w 7427811"/>
              <a:gd name="connsiteY4" fmla="*/ 3275597 h 330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7811" h="3307059">
                <a:moveTo>
                  <a:pt x="0" y="879239"/>
                </a:moveTo>
                <a:cubicBezTo>
                  <a:pt x="865226" y="501241"/>
                  <a:pt x="1730453" y="123244"/>
                  <a:pt x="2495456" y="45918"/>
                </a:cubicBezTo>
                <a:cubicBezTo>
                  <a:pt x="3260459" y="-31408"/>
                  <a:pt x="4136571" y="-67443"/>
                  <a:pt x="4590017" y="415282"/>
                </a:cubicBezTo>
                <a:cubicBezTo>
                  <a:pt x="5043463" y="898007"/>
                  <a:pt x="4743168" y="2465550"/>
                  <a:pt x="5216134" y="2942269"/>
                </a:cubicBezTo>
                <a:cubicBezTo>
                  <a:pt x="5689100" y="3418988"/>
                  <a:pt x="7035175" y="3301122"/>
                  <a:pt x="7427811" y="3275597"/>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A80C141F-39FB-47DC-9F64-1F8E228D268A}"/>
              </a:ext>
              <a:ext uri="{C183D7F6-B498-43B3-948B-1728B52AA6E4}">
                <adec:decorative xmlns:adec="http://schemas.microsoft.com/office/drawing/2017/decorative" val="1"/>
              </a:ext>
            </a:extLst>
          </p:cNvPr>
          <p:cNvSpPr/>
          <p:nvPr/>
        </p:nvSpPr>
        <p:spPr bwMode="auto">
          <a:xfrm rot="20980069">
            <a:off x="6241054" y="2087204"/>
            <a:ext cx="3138497" cy="526053"/>
          </a:xfrm>
          <a:custGeom>
            <a:avLst/>
            <a:gdLst>
              <a:gd name="connsiteX0" fmla="*/ 0 w 2797253"/>
              <a:gd name="connsiteY0" fmla="*/ 0 h 1144360"/>
              <a:gd name="connsiteX1" fmla="*/ 450444 w 2797253"/>
              <a:gd name="connsiteY1" fmla="*/ 954940 h 1144360"/>
              <a:gd name="connsiteX2" fmla="*/ 1373852 w 2797253"/>
              <a:gd name="connsiteY2" fmla="*/ 1144126 h 1144360"/>
              <a:gd name="connsiteX3" fmla="*/ 2797253 w 2797253"/>
              <a:gd name="connsiteY3" fmla="*/ 945931 h 1144360"/>
            </a:gdLst>
            <a:ahLst/>
            <a:cxnLst>
              <a:cxn ang="0">
                <a:pos x="connsiteX0" y="connsiteY0"/>
              </a:cxn>
              <a:cxn ang="0">
                <a:pos x="connsiteX1" y="connsiteY1"/>
              </a:cxn>
              <a:cxn ang="0">
                <a:pos x="connsiteX2" y="connsiteY2"/>
              </a:cxn>
              <a:cxn ang="0">
                <a:pos x="connsiteX3" y="connsiteY3"/>
              </a:cxn>
            </a:cxnLst>
            <a:rect l="l" t="t" r="r" b="b"/>
            <a:pathLst>
              <a:path w="2797253" h="1144360">
                <a:moveTo>
                  <a:pt x="0" y="0"/>
                </a:moveTo>
                <a:cubicBezTo>
                  <a:pt x="110734" y="382126"/>
                  <a:pt x="221469" y="764252"/>
                  <a:pt x="450444" y="954940"/>
                </a:cubicBezTo>
                <a:cubicBezTo>
                  <a:pt x="679419" y="1145628"/>
                  <a:pt x="982717" y="1145627"/>
                  <a:pt x="1373852" y="1144126"/>
                </a:cubicBezTo>
                <a:cubicBezTo>
                  <a:pt x="1764987" y="1142625"/>
                  <a:pt x="2281120" y="1044278"/>
                  <a:pt x="2797253" y="945931"/>
                </a:cubicBezTo>
              </a:path>
            </a:pathLst>
          </a:custGeom>
          <a:noFill/>
          <a:ln>
            <a:solidFill>
              <a:srgbClr val="005698"/>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0F709CB6-5F42-48FF-8C66-9EB77E895CA0}"/>
              </a:ext>
              <a:ext uri="{C183D7F6-B498-43B3-948B-1728B52AA6E4}">
                <adec:decorative xmlns:adec="http://schemas.microsoft.com/office/drawing/2017/decorative" val="1"/>
              </a:ext>
            </a:extLst>
          </p:cNvPr>
          <p:cNvCxnSpPr>
            <a:cxnSpLocks/>
          </p:cNvCxnSpPr>
          <p:nvPr/>
        </p:nvCxnSpPr>
        <p:spPr>
          <a:xfrm>
            <a:off x="2587149" y="4294764"/>
            <a:ext cx="1557884" cy="0"/>
          </a:xfrm>
          <a:prstGeom prst="line">
            <a:avLst/>
          </a:prstGeom>
          <a:ln w="19050">
            <a:solidFill>
              <a:schemeClr val="bg2">
                <a:lumMod val="25000"/>
              </a:schemeClr>
            </a:solidFill>
            <a:prstDash val="sysDot"/>
            <a:headEnd type="triangle" w="lg" len="med"/>
            <a:tailEnd type="none" w="med" len="med"/>
          </a:ln>
        </p:spPr>
        <p:style>
          <a:lnRef idx="1">
            <a:schemeClr val="accent1"/>
          </a:lnRef>
          <a:fillRef idx="0">
            <a:schemeClr val="accent1"/>
          </a:fillRef>
          <a:effectRef idx="0">
            <a:schemeClr val="accent1"/>
          </a:effectRef>
          <a:fontRef idx="minor">
            <a:schemeClr val="tx1"/>
          </a:fontRef>
        </p:style>
      </p:cxnSp>
      <p:pic>
        <p:nvPicPr>
          <p:cNvPr id="3" name="Graphic 2" descr="Azure AD logo">
            <a:extLst>
              <a:ext uri="{FF2B5EF4-FFF2-40B4-BE49-F238E27FC236}">
                <a16:creationId xmlns:a16="http://schemas.microsoft.com/office/drawing/2014/main" id="{DE9E6C2F-07B5-416A-937F-CAF50D88BE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6495" y="3317237"/>
            <a:ext cx="1592992" cy="1592990"/>
          </a:xfrm>
          <a:prstGeom prst="rect">
            <a:avLst/>
          </a:prstGeom>
        </p:spPr>
      </p:pic>
      <p:pic>
        <p:nvPicPr>
          <p:cNvPr id="102" name="Picture 101">
            <a:extLst>
              <a:ext uri="{FF2B5EF4-FFF2-40B4-BE49-F238E27FC236}">
                <a16:creationId xmlns:a16="http://schemas.microsoft.com/office/drawing/2014/main" id="{1BFBE0AF-F205-472A-B73F-739A210AB42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748822" y="2097755"/>
            <a:ext cx="261884" cy="312246"/>
          </a:xfrm>
          <a:prstGeom prst="rect">
            <a:avLst/>
          </a:prstGeom>
        </p:spPr>
      </p:pic>
      <p:sp>
        <p:nvSpPr>
          <p:cNvPr id="29" name="Freeform 15" descr="Windows icon">
            <a:extLst>
              <a:ext uri="{FF2B5EF4-FFF2-40B4-BE49-F238E27FC236}">
                <a16:creationId xmlns:a16="http://schemas.microsoft.com/office/drawing/2014/main" id="{0FDFB074-31DF-4341-BE57-2A8623AE29BC}"/>
              </a:ext>
            </a:extLst>
          </p:cNvPr>
          <p:cNvSpPr>
            <a:spLocks noChangeAspect="1" noEditPoints="1"/>
          </p:cNvSpPr>
          <p:nvPr/>
        </p:nvSpPr>
        <p:spPr bwMode="black">
          <a:xfrm>
            <a:off x="1280959" y="4900392"/>
            <a:ext cx="440840" cy="43905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8EDA04B3-5C10-49BE-90CB-4CFFAE3D2EDE}"/>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683614" y="4464225"/>
            <a:ext cx="261884" cy="312246"/>
          </a:xfrm>
          <a:prstGeom prst="rect">
            <a:avLst/>
          </a:prstGeom>
        </p:spPr>
      </p:pic>
      <p:pic>
        <p:nvPicPr>
          <p:cNvPr id="33" name="Picture 32">
            <a:extLst>
              <a:ext uri="{FF2B5EF4-FFF2-40B4-BE49-F238E27FC236}">
                <a16:creationId xmlns:a16="http://schemas.microsoft.com/office/drawing/2014/main" id="{DB8F2D96-C0FA-4EC6-A259-88748C7C38D6}"/>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673470" y="6031266"/>
            <a:ext cx="261884" cy="312246"/>
          </a:xfrm>
          <a:prstGeom prst="rect">
            <a:avLst/>
          </a:prstGeom>
        </p:spPr>
      </p:pic>
      <p:sp>
        <p:nvSpPr>
          <p:cNvPr id="110" name="TextBox 109">
            <a:extLst>
              <a:ext uri="{FF2B5EF4-FFF2-40B4-BE49-F238E27FC236}">
                <a16:creationId xmlns:a16="http://schemas.microsoft.com/office/drawing/2014/main" id="{75373F79-1966-45DB-BB52-D953CEF0A0F7}"/>
              </a:ext>
            </a:extLst>
          </p:cNvPr>
          <p:cNvSpPr txBox="1"/>
          <p:nvPr/>
        </p:nvSpPr>
        <p:spPr>
          <a:xfrm>
            <a:off x="5125187" y="3568842"/>
            <a:ext cx="1331041" cy="61555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Privileged Identity Manager assigns eligible RBAC VM access roles</a:t>
            </a:r>
          </a:p>
        </p:txBody>
      </p:sp>
      <p:grpSp>
        <p:nvGrpSpPr>
          <p:cNvPr id="76" name="Group 75">
            <a:extLst>
              <a:ext uri="{FF2B5EF4-FFF2-40B4-BE49-F238E27FC236}">
                <a16:creationId xmlns:a16="http://schemas.microsoft.com/office/drawing/2014/main" id="{1CA73911-4891-4136-BB7A-DC5BF56C62FC}"/>
              </a:ext>
              <a:ext uri="{C183D7F6-B498-43B3-948B-1728B52AA6E4}">
                <adec:decorative xmlns:adec="http://schemas.microsoft.com/office/drawing/2017/decorative" val="1"/>
              </a:ext>
            </a:extLst>
          </p:cNvPr>
          <p:cNvGrpSpPr/>
          <p:nvPr/>
        </p:nvGrpSpPr>
        <p:grpSpPr>
          <a:xfrm>
            <a:off x="5616832" y="4214459"/>
            <a:ext cx="466967" cy="538187"/>
            <a:chOff x="6824505" y="3098032"/>
            <a:chExt cx="888278" cy="940432"/>
          </a:xfrm>
        </p:grpSpPr>
        <p:pic>
          <p:nvPicPr>
            <p:cNvPr id="83" name="Picture 82">
              <a:extLst>
                <a:ext uri="{FF2B5EF4-FFF2-40B4-BE49-F238E27FC236}">
                  <a16:creationId xmlns:a16="http://schemas.microsoft.com/office/drawing/2014/main" id="{4BB46C52-924C-4AC4-8727-5374F5823B1F}"/>
                </a:ext>
              </a:extLst>
            </p:cNvPr>
            <p:cNvPicPr>
              <a:picLocks noChangeAspect="1"/>
            </p:cNvPicPr>
            <p:nvPr/>
          </p:nvPicPr>
          <p:blipFill>
            <a:blip r:embed="rId19"/>
            <a:stretch>
              <a:fillRect/>
            </a:stretch>
          </p:blipFill>
          <p:spPr>
            <a:xfrm>
              <a:off x="6824505" y="3098032"/>
              <a:ext cx="752090" cy="752090"/>
            </a:xfrm>
            <a:prstGeom prst="rect">
              <a:avLst/>
            </a:prstGeom>
          </p:spPr>
        </p:pic>
        <p:grpSp>
          <p:nvGrpSpPr>
            <p:cNvPr id="84" name="Group 83">
              <a:extLst>
                <a:ext uri="{FF2B5EF4-FFF2-40B4-BE49-F238E27FC236}">
                  <a16:creationId xmlns:a16="http://schemas.microsoft.com/office/drawing/2014/main" id="{92613BAF-EF81-471C-B99A-37BD73266E35}"/>
                </a:ext>
              </a:extLst>
            </p:cNvPr>
            <p:cNvGrpSpPr/>
            <p:nvPr/>
          </p:nvGrpSpPr>
          <p:grpSpPr>
            <a:xfrm>
              <a:off x="7246698" y="3563761"/>
              <a:ext cx="466085" cy="474703"/>
              <a:chOff x="7246698" y="3563761"/>
              <a:chExt cx="466085" cy="474703"/>
            </a:xfrm>
          </p:grpSpPr>
          <p:sp>
            <p:nvSpPr>
              <p:cNvPr id="85" name="Oval 84">
                <a:extLst>
                  <a:ext uri="{FF2B5EF4-FFF2-40B4-BE49-F238E27FC236}">
                    <a16:creationId xmlns:a16="http://schemas.microsoft.com/office/drawing/2014/main" id="{A2AFA398-E8FB-41A6-835A-D00532FE5CDE}"/>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85">
                <a:extLst>
                  <a:ext uri="{FF2B5EF4-FFF2-40B4-BE49-F238E27FC236}">
                    <a16:creationId xmlns:a16="http://schemas.microsoft.com/office/drawing/2014/main" id="{4E95BF4B-2150-42DB-8CAB-5310A8F08D16}"/>
                  </a:ext>
                </a:extLst>
              </p:cNvPr>
              <p:cNvPicPr>
                <a:picLocks noChangeAspect="1"/>
              </p:cNvPicPr>
              <p:nvPr/>
            </p:nvPicPr>
            <p:blipFill>
              <a:blip r:embed="rId20"/>
              <a:stretch>
                <a:fillRect/>
              </a:stretch>
            </p:blipFill>
            <p:spPr>
              <a:xfrm>
                <a:off x="7306383" y="3632064"/>
                <a:ext cx="406400" cy="406400"/>
              </a:xfrm>
              <a:prstGeom prst="rect">
                <a:avLst/>
              </a:prstGeom>
            </p:spPr>
          </p:pic>
        </p:grpSp>
      </p:grpSp>
      <p:sp>
        <p:nvSpPr>
          <p:cNvPr id="88" name="check 3" title="Icon of a checkmark with a circle around it">
            <a:extLst>
              <a:ext uri="{FF2B5EF4-FFF2-40B4-BE49-F238E27FC236}">
                <a16:creationId xmlns:a16="http://schemas.microsoft.com/office/drawing/2014/main" id="{3984CB76-FAD8-4C41-8F2C-C48C0CA2907E}"/>
              </a:ext>
            </a:extLst>
          </p:cNvPr>
          <p:cNvSpPr>
            <a:spLocks noChangeAspect="1" noEditPoints="1"/>
          </p:cNvSpPr>
          <p:nvPr/>
        </p:nvSpPr>
        <p:spPr bwMode="auto">
          <a:xfrm>
            <a:off x="3851320" y="5166573"/>
            <a:ext cx="406620" cy="40426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10" name="illegal" title="Icon of a circle with a diagonal line through it">
            <a:extLst>
              <a:ext uri="{FF2B5EF4-FFF2-40B4-BE49-F238E27FC236}">
                <a16:creationId xmlns:a16="http://schemas.microsoft.com/office/drawing/2014/main" id="{AE023CAB-AF05-48C6-A227-9F26EA98A71D}"/>
              </a:ext>
            </a:extLst>
          </p:cNvPr>
          <p:cNvSpPr>
            <a:spLocks noChangeAspect="1" noEditPoints="1"/>
          </p:cNvSpPr>
          <p:nvPr/>
        </p:nvSpPr>
        <p:spPr bwMode="auto">
          <a:xfrm>
            <a:off x="5325756" y="5157805"/>
            <a:ext cx="405373" cy="40426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9050" cap="sq">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pic>
        <p:nvPicPr>
          <p:cNvPr id="100" name="Graphic 99" descr="Diploma with solid fill">
            <a:extLst>
              <a:ext uri="{FF2B5EF4-FFF2-40B4-BE49-F238E27FC236}">
                <a16:creationId xmlns:a16="http://schemas.microsoft.com/office/drawing/2014/main" id="{304F3D2B-5ACD-4FB6-969A-DF3A207B3D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2890" y="3898083"/>
            <a:ext cx="298415" cy="298415"/>
          </a:xfrm>
          <a:prstGeom prst="rect">
            <a:avLst/>
          </a:prstGeom>
        </p:spPr>
      </p:pic>
      <p:pic>
        <p:nvPicPr>
          <p:cNvPr id="101" name="Graphic 100" descr="Diploma with solid fill">
            <a:extLst>
              <a:ext uri="{FF2B5EF4-FFF2-40B4-BE49-F238E27FC236}">
                <a16:creationId xmlns:a16="http://schemas.microsoft.com/office/drawing/2014/main" id="{5FD71061-3BEA-4474-95F7-1B01784258FB}"/>
              </a:ext>
            </a:extLst>
          </p:cNvPr>
          <p:cNvPicPr>
            <a:picLocks noChangeAspect="1"/>
          </p:cNvPicPr>
          <p:nvPr/>
        </p:nvPicPr>
        <p:blipFill>
          <a:blip r:embed="rId4">
            <a:extLst>
              <a:ext uri="{96DAC541-7B7A-43D3-8B79-37D633B846F1}">
                <asvg:svgBlip xmlns:asvg="http://schemas.microsoft.com/office/drawing/2016/SVG/main" r:embed="rId21"/>
              </a:ext>
            </a:extLst>
          </a:blip>
          <a:stretch>
            <a:fillRect/>
          </a:stretch>
        </p:blipFill>
        <p:spPr>
          <a:xfrm rot="19876172">
            <a:off x="2697905" y="2424444"/>
            <a:ext cx="298415" cy="298415"/>
          </a:xfrm>
          <a:prstGeom prst="rect">
            <a:avLst/>
          </a:prstGeom>
        </p:spPr>
      </p:pic>
      <p:pic>
        <p:nvPicPr>
          <p:cNvPr id="26" name="Picture 25" descr="Linux icon">
            <a:extLst>
              <a:ext uri="{FF2B5EF4-FFF2-40B4-BE49-F238E27FC236}">
                <a16:creationId xmlns:a16="http://schemas.microsoft.com/office/drawing/2014/main" id="{358A65BF-8ACB-41C3-84E8-A95635CB0057}"/>
              </a:ext>
            </a:extLst>
          </p:cNvPr>
          <p:cNvPicPr>
            <a:picLocks noChangeAspect="1"/>
          </p:cNvPicPr>
          <p:nvPr/>
        </p:nvPicPr>
        <p:blipFill>
          <a:blip r:embed="rId18"/>
          <a:stretch>
            <a:fillRect/>
          </a:stretch>
        </p:blipFill>
        <p:spPr>
          <a:xfrm>
            <a:off x="791920" y="4889706"/>
            <a:ext cx="367872" cy="438616"/>
          </a:xfrm>
          <a:prstGeom prst="rect">
            <a:avLst/>
          </a:prstGeom>
        </p:spPr>
      </p:pic>
      <p:sp>
        <p:nvSpPr>
          <p:cNvPr id="9" name="TextBox 8">
            <a:extLst>
              <a:ext uri="{FF2B5EF4-FFF2-40B4-BE49-F238E27FC236}">
                <a16:creationId xmlns:a16="http://schemas.microsoft.com/office/drawing/2014/main" id="{925086F3-1CF4-B445-9FA3-2744189A6606}"/>
              </a:ext>
              <a:ext uri="{C183D7F6-B498-43B3-948B-1728B52AA6E4}">
                <adec:decorative xmlns:adec="http://schemas.microsoft.com/office/drawing/2017/decorative" val="1"/>
              </a:ext>
            </a:extLst>
          </p:cNvPr>
          <p:cNvSpPr txBox="1"/>
          <p:nvPr/>
        </p:nvSpPr>
        <p:spPr>
          <a:xfrm>
            <a:off x="3818238" y="1995616"/>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CEFED274-0F12-F84D-966D-137A4E54A782}"/>
              </a:ext>
            </a:extLst>
          </p:cNvPr>
          <p:cNvSpPr txBox="1"/>
          <p:nvPr/>
        </p:nvSpPr>
        <p:spPr>
          <a:xfrm rot="20860400">
            <a:off x="6604596" y="1955730"/>
            <a:ext cx="2408443" cy="547265"/>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Generally Available</a:t>
            </a:r>
          </a:p>
        </p:txBody>
      </p:sp>
      <p:sp>
        <p:nvSpPr>
          <p:cNvPr id="20" name="TextBox 19">
            <a:extLst>
              <a:ext uri="{FF2B5EF4-FFF2-40B4-BE49-F238E27FC236}">
                <a16:creationId xmlns:a16="http://schemas.microsoft.com/office/drawing/2014/main" id="{9EE23F5C-5897-DB4B-8C52-8AA5F8A02B8F}"/>
              </a:ext>
            </a:extLst>
          </p:cNvPr>
          <p:cNvSpPr txBox="1"/>
          <p:nvPr/>
        </p:nvSpPr>
        <p:spPr>
          <a:xfrm rot="703818">
            <a:off x="6683228" y="4974276"/>
            <a:ext cx="2408443" cy="821581"/>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Public Preview</a:t>
            </a:r>
          </a:p>
        </p:txBody>
      </p:sp>
      <p:sp>
        <p:nvSpPr>
          <p:cNvPr id="22" name="TextBox 21">
            <a:extLst>
              <a:ext uri="{FF2B5EF4-FFF2-40B4-BE49-F238E27FC236}">
                <a16:creationId xmlns:a16="http://schemas.microsoft.com/office/drawing/2014/main" id="{212FF11E-A3C7-D34A-AF99-832630493966}"/>
              </a:ext>
            </a:extLst>
          </p:cNvPr>
          <p:cNvSpPr txBox="1"/>
          <p:nvPr/>
        </p:nvSpPr>
        <p:spPr>
          <a:xfrm rot="1032534">
            <a:off x="6764568" y="2559234"/>
            <a:ext cx="1754453" cy="1611179"/>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Public Preview</a:t>
            </a:r>
          </a:p>
        </p:txBody>
      </p:sp>
      <p:pic>
        <p:nvPicPr>
          <p:cNvPr id="73" name="Graphic 72" descr="Diploma with solid fill">
            <a:extLst>
              <a:ext uri="{FF2B5EF4-FFF2-40B4-BE49-F238E27FC236}">
                <a16:creationId xmlns:a16="http://schemas.microsoft.com/office/drawing/2014/main" id="{2AE89615-9C66-6A44-9436-0406F141E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5057" y="2035752"/>
            <a:ext cx="298415" cy="298415"/>
          </a:xfrm>
          <a:prstGeom prst="rect">
            <a:avLst/>
          </a:prstGeom>
        </p:spPr>
      </p:pic>
      <p:pic>
        <p:nvPicPr>
          <p:cNvPr id="74" name="Graphic 73" descr="Diploma with solid fill">
            <a:extLst>
              <a:ext uri="{FF2B5EF4-FFF2-40B4-BE49-F238E27FC236}">
                <a16:creationId xmlns:a16="http://schemas.microsoft.com/office/drawing/2014/main" id="{9FD62479-73D3-7A49-93DA-9BFD43C72B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1306" y="5436046"/>
            <a:ext cx="298415" cy="298415"/>
          </a:xfrm>
          <a:prstGeom prst="rect">
            <a:avLst/>
          </a:prstGeom>
        </p:spPr>
      </p:pic>
    </p:spTree>
    <p:extLst>
      <p:ext uri="{BB962C8B-B14F-4D97-AF65-F5344CB8AC3E}">
        <p14:creationId xmlns:p14="http://schemas.microsoft.com/office/powerpoint/2010/main" val="3555817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dissolve">
                                      <p:cBhvr>
                                        <p:cTn id="14" dur="500"/>
                                        <p:tgtEl>
                                          <p:spTgt spid="110"/>
                                        </p:tgtEl>
                                      </p:cBhvr>
                                    </p:animEffect>
                                  </p:childTnLst>
                                </p:cTn>
                              </p:par>
                              <p:par>
                                <p:cTn id="15" presetID="9"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dissolve">
                                      <p:cBhvr>
                                        <p:cTn id="22" dur="500"/>
                                        <p:tgtEl>
                                          <p:spTgt spid="149"/>
                                        </p:tgtEl>
                                      </p:cBhvr>
                                    </p:animEffect>
                                  </p:childTnLst>
                                </p:cTn>
                              </p:par>
                              <p:par>
                                <p:cTn id="23" presetID="9"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dissolv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dissolve">
                                      <p:cBhvr>
                                        <p:cTn id="30" dur="500"/>
                                        <p:tgtEl>
                                          <p:spTgt spid="10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52"/>
                                        </p:tgtEl>
                                        <p:attrNameLst>
                                          <p:attrName>style.visibility</p:attrName>
                                        </p:attrNameLst>
                                      </p:cBhvr>
                                      <p:to>
                                        <p:strVal val="visible"/>
                                      </p:to>
                                    </p:set>
                                    <p:animEffect transition="in" filter="dissolve">
                                      <p:cBhvr>
                                        <p:cTn id="33" dur="500"/>
                                        <p:tgtEl>
                                          <p:spTgt spid="252"/>
                                        </p:tgtEl>
                                      </p:cBhvr>
                                    </p:animEffect>
                                  </p:childTnLst>
                                </p:cTn>
                              </p:par>
                              <p:par>
                                <p:cTn id="34" presetID="9"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dissolve">
                                      <p:cBhvr>
                                        <p:cTn id="36" dur="500"/>
                                        <p:tgtEl>
                                          <p:spTgt spid="100"/>
                                        </p:tgtEl>
                                      </p:cBhvr>
                                    </p:animEffect>
                                  </p:childTnLst>
                                </p:cTn>
                              </p:par>
                              <p:par>
                                <p:cTn id="37" presetID="9"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dissolve">
                                      <p:cBhvr>
                                        <p:cTn id="39" dur="500"/>
                                        <p:tgtEl>
                                          <p:spTgt spid="73"/>
                                        </p:tgtEl>
                                      </p:cBhvr>
                                    </p:animEffect>
                                  </p:childTnLst>
                                </p:cTn>
                              </p:par>
                              <p:par>
                                <p:cTn id="40" presetID="9"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dissolve">
                                      <p:cBhvr>
                                        <p:cTn id="42" dur="500"/>
                                        <p:tgtEl>
                                          <p:spTgt spid="7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3"/>
                                        </p:tgtEl>
                                        <p:attrNameLst>
                                          <p:attrName>style.visibility</p:attrName>
                                        </p:attrNameLst>
                                      </p:cBhvr>
                                      <p:to>
                                        <p:strVal val="visible"/>
                                      </p:to>
                                    </p:set>
                                    <p:animEffect transition="in" filter="dissolve">
                                      <p:cBhvr>
                                        <p:cTn id="45" dur="500"/>
                                        <p:tgtEl>
                                          <p:spTgt spid="2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dissolve">
                                      <p:cBhvr>
                                        <p:cTn id="48" dur="500"/>
                                        <p:tgtEl>
                                          <p:spTgt spid="235"/>
                                        </p:tgtEl>
                                      </p:cBhvr>
                                    </p:animEffect>
                                  </p:childTnLst>
                                </p:cTn>
                              </p:par>
                              <p:par>
                                <p:cTn id="49" presetID="9" presetClass="entr" presetSubtype="0" fill="hold" grpId="0" nodeType="withEffect" nodePh="1">
                                  <p:stCondLst>
                                    <p:cond delay="0"/>
                                  </p:stCondLst>
                                  <p:endCondLst>
                                    <p:cond evt="begin" delay="0">
                                      <p:tn val="49"/>
                                    </p:cond>
                                  </p:endCondLst>
                                  <p:childTnLst>
                                    <p:set>
                                      <p:cBhvr>
                                        <p:cTn id="50" dur="1" fill="hold">
                                          <p:stCondLst>
                                            <p:cond delay="0"/>
                                          </p:stCondLst>
                                        </p:cTn>
                                        <p:tgtEl>
                                          <p:spTgt spid="209"/>
                                        </p:tgtEl>
                                        <p:attrNameLst>
                                          <p:attrName>style.visibility</p:attrName>
                                        </p:attrNameLst>
                                      </p:cBhvr>
                                      <p:to>
                                        <p:strVal val="visible"/>
                                      </p:to>
                                    </p:set>
                                    <p:animEffect transition="in" filter="dissolve">
                                      <p:cBhvr>
                                        <p:cTn id="51" dur="500"/>
                                        <p:tgtEl>
                                          <p:spTgt spid="209"/>
                                        </p:tgtEl>
                                      </p:cBhvr>
                                    </p:animEffect>
                                  </p:childTnLst>
                                </p:cTn>
                              </p:par>
                              <p:par>
                                <p:cTn id="52" presetID="9" presetClass="entr" presetSubtype="0" fill="hold" grpId="0" nodeType="withEffect" nodePh="1">
                                  <p:stCondLst>
                                    <p:cond delay="0"/>
                                  </p:stCondLst>
                                  <p:endCondLst>
                                    <p:cond evt="begin" delay="0">
                                      <p:tn val="52"/>
                                    </p:cond>
                                  </p:endCondLst>
                                  <p:childTnLst>
                                    <p:set>
                                      <p:cBhvr>
                                        <p:cTn id="53" dur="1" fill="hold">
                                          <p:stCondLst>
                                            <p:cond delay="0"/>
                                          </p:stCondLst>
                                        </p:cTn>
                                        <p:tgtEl>
                                          <p:spTgt spid="218"/>
                                        </p:tgtEl>
                                        <p:attrNameLst>
                                          <p:attrName>style.visibility</p:attrName>
                                        </p:attrNameLst>
                                      </p:cBhvr>
                                      <p:to>
                                        <p:strVal val="visible"/>
                                      </p:to>
                                    </p:set>
                                    <p:animEffect transition="in" filter="dissolve">
                                      <p:cBhvr>
                                        <p:cTn id="54" dur="500"/>
                                        <p:tgtEl>
                                          <p:spTgt spid="218"/>
                                        </p:tgtEl>
                                      </p:cBhvr>
                                    </p:animEffect>
                                  </p:childTnLst>
                                </p:cTn>
                              </p:par>
                              <p:par>
                                <p:cTn id="55" presetID="9" presetClass="entr" presetSubtype="0" fill="hold" grpId="0" nodeType="withEffect" nodePh="1">
                                  <p:stCondLst>
                                    <p:cond delay="0"/>
                                  </p:stCondLst>
                                  <p:endCondLst>
                                    <p:cond evt="begin" delay="0">
                                      <p:tn val="55"/>
                                    </p:cond>
                                  </p:endCondLst>
                                  <p:childTnLst>
                                    <p:set>
                                      <p:cBhvr>
                                        <p:cTn id="56" dur="1" fill="hold">
                                          <p:stCondLst>
                                            <p:cond delay="0"/>
                                          </p:stCondLst>
                                        </p:cTn>
                                        <p:tgtEl>
                                          <p:spTgt spid="219"/>
                                        </p:tgtEl>
                                        <p:attrNameLst>
                                          <p:attrName>style.visibility</p:attrName>
                                        </p:attrNameLst>
                                      </p:cBhvr>
                                      <p:to>
                                        <p:strVal val="visible"/>
                                      </p:to>
                                    </p:set>
                                    <p:animEffect transition="in" filter="dissolve">
                                      <p:cBhvr>
                                        <p:cTn id="57" dur="500"/>
                                        <p:tgtEl>
                                          <p:spTgt spid="219"/>
                                        </p:tgtEl>
                                      </p:cBhvr>
                                    </p:animEffect>
                                  </p:childTnLst>
                                </p:cTn>
                              </p:par>
                              <p:par>
                                <p:cTn id="58" presetID="9" presetClass="entr" presetSubtype="0" fill="hold" grpId="0" nodeType="withEffect" nodePh="1">
                                  <p:stCondLst>
                                    <p:cond delay="0"/>
                                  </p:stCondLst>
                                  <p:endCondLst>
                                    <p:cond evt="begin" delay="0">
                                      <p:tn val="58"/>
                                    </p:cond>
                                  </p:endCondLst>
                                  <p:childTnLst>
                                    <p:set>
                                      <p:cBhvr>
                                        <p:cTn id="59" dur="1" fill="hold">
                                          <p:stCondLst>
                                            <p:cond delay="0"/>
                                          </p:stCondLst>
                                        </p:cTn>
                                        <p:tgtEl>
                                          <p:spTgt spid="222"/>
                                        </p:tgtEl>
                                        <p:attrNameLst>
                                          <p:attrName>style.visibility</p:attrName>
                                        </p:attrNameLst>
                                      </p:cBhvr>
                                      <p:to>
                                        <p:strVal val="visible"/>
                                      </p:to>
                                    </p:set>
                                    <p:animEffect transition="in" filter="dissolve">
                                      <p:cBhvr>
                                        <p:cTn id="60" dur="500"/>
                                        <p:tgtEl>
                                          <p:spTgt spid="222"/>
                                        </p:tgtEl>
                                      </p:cBhvr>
                                    </p:animEffect>
                                  </p:childTnLst>
                                </p:cTn>
                              </p:par>
                              <p:par>
                                <p:cTn id="61" presetID="9" presetClass="entr" presetSubtype="0" fill="hold" grpId="0" nodeType="withEffect" nodePh="1">
                                  <p:stCondLst>
                                    <p:cond delay="0"/>
                                  </p:stCondLst>
                                  <p:endCondLst>
                                    <p:cond evt="begin" delay="0">
                                      <p:tn val="61"/>
                                    </p:cond>
                                  </p:endCondLst>
                                  <p:childTnLst>
                                    <p:set>
                                      <p:cBhvr>
                                        <p:cTn id="62" dur="1" fill="hold">
                                          <p:stCondLst>
                                            <p:cond delay="0"/>
                                          </p:stCondLst>
                                        </p:cTn>
                                        <p:tgtEl>
                                          <p:spTgt spid="223"/>
                                        </p:tgtEl>
                                        <p:attrNameLst>
                                          <p:attrName>style.visibility</p:attrName>
                                        </p:attrNameLst>
                                      </p:cBhvr>
                                      <p:to>
                                        <p:strVal val="visible"/>
                                      </p:to>
                                    </p:set>
                                    <p:animEffect transition="in" filter="dissolve">
                                      <p:cBhvr>
                                        <p:cTn id="63" dur="500"/>
                                        <p:tgtEl>
                                          <p:spTgt spid="22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dissolv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500"/>
                            </p:stCondLst>
                            <p:childTnLst>
                              <p:par>
                                <p:cTn id="77" presetID="9" presetClass="entr" presetSubtype="0" fill="hold" grpId="0" nodeType="afterEffect">
                                  <p:stCondLst>
                                    <p:cond delay="50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10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7"/>
                                        </p:tgtEl>
                                        <p:attrNameLst>
                                          <p:attrName>style.visibility</p:attrName>
                                        </p:attrNameLst>
                                      </p:cBhvr>
                                      <p:to>
                                        <p:strVal val="visible"/>
                                      </p:to>
                                    </p:set>
                                    <p:animEffect transition="in" filter="dissolve">
                                      <p:cBhvr>
                                        <p:cTn id="82" dur="1000"/>
                                        <p:tgtEl>
                                          <p:spTgt spid="207"/>
                                        </p:tgtEl>
                                      </p:cBhvr>
                                    </p:animEffect>
                                  </p:childTnLst>
                                </p:cTn>
                              </p:par>
                              <p:par>
                                <p:cTn id="83" presetID="9"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dissolve">
                                      <p:cBhvr>
                                        <p:cTn id="85"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52" grpId="0"/>
      <p:bldP spid="235" grpId="0" animBg="1"/>
      <p:bldP spid="107" grpId="0" animBg="1"/>
      <p:bldP spid="40" grpId="0"/>
      <p:bldP spid="207" grpId="0"/>
      <p:bldP spid="209" grpId="0"/>
      <p:bldP spid="218" grpId="0"/>
      <p:bldP spid="219" grpId="0"/>
      <p:bldP spid="222" grpId="0"/>
      <p:bldP spid="223" grpId="0"/>
      <p:bldP spid="269" grpId="0" animBg="1"/>
      <p:bldP spid="110" grpId="0"/>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idx="4294967295"/>
          </p:nvPr>
        </p:nvSpPr>
        <p:spPr>
          <a:xfrm>
            <a:off x="536575" y="288925"/>
            <a:ext cx="11655425" cy="900113"/>
          </a:xfrm>
          <a:prstGeom prst="rect">
            <a:avLst/>
          </a:prstGeom>
        </p:spPr>
        <p:txBody>
          <a:bodyPr/>
          <a:lstStyle/>
          <a:p>
            <a:r>
              <a:t>Intro</a:t>
            </a:r>
          </a:p>
        </p:txBody>
      </p:sp>
      <p:grpSp>
        <p:nvGrpSpPr>
          <p:cNvPr id="160" name="Group"/>
          <p:cNvGrpSpPr/>
          <p:nvPr/>
        </p:nvGrpSpPr>
        <p:grpSpPr>
          <a:xfrm>
            <a:off x="2507565" y="1565340"/>
            <a:ext cx="3188565" cy="4005765"/>
            <a:chOff x="0" y="0"/>
            <a:chExt cx="6377128" cy="8011526"/>
          </a:xfrm>
        </p:grpSpPr>
        <p:pic>
          <p:nvPicPr>
            <p:cNvPr id="158" name="image001.jpg" descr="image001.jpg"/>
            <p:cNvPicPr>
              <a:picLocks noChangeAspect="1"/>
            </p:cNvPicPr>
            <p:nvPr/>
          </p:nvPicPr>
          <p:blipFill>
            <a:blip r:embed="rId2"/>
            <a:stretch>
              <a:fillRect/>
            </a:stretch>
          </p:blipFill>
          <p:spPr>
            <a:xfrm>
              <a:off x="0" y="0"/>
              <a:ext cx="5599486" cy="5560053"/>
            </a:xfrm>
            <a:prstGeom prst="rect">
              <a:avLst/>
            </a:prstGeom>
            <a:ln w="12700" cap="flat">
              <a:noFill/>
              <a:miter lim="400000"/>
            </a:ln>
            <a:effectLst/>
          </p:spPr>
        </p:pic>
        <p:sp>
          <p:nvSpPr>
            <p:cNvPr id="159" name="Michael Epping…"/>
            <p:cNvSpPr txBox="1"/>
            <p:nvPr/>
          </p:nvSpPr>
          <p:spPr>
            <a:xfrm>
              <a:off x="0" y="5692943"/>
              <a:ext cx="6377128" cy="23185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numCol="1" anchor="ctr">
              <a:spAutoFit/>
            </a:bodyPr>
            <a:lstStyle/>
            <a:p>
              <a:r>
                <a:rPr sz="1800" dirty="0">
                  <a:solidFill>
                    <a:schemeClr val="tx2"/>
                  </a:solidFill>
                </a:rPr>
                <a:t>Michael Epping</a:t>
              </a:r>
            </a:p>
            <a:p>
              <a:r>
                <a:rPr sz="1800" dirty="0">
                  <a:solidFill>
                    <a:schemeClr val="tx2"/>
                  </a:solidFill>
                </a:rPr>
                <a:t>Product Manager, Microsoft</a:t>
              </a:r>
            </a:p>
            <a:p>
              <a:r>
                <a:rPr sz="1800" dirty="0" err="1">
                  <a:solidFill>
                    <a:schemeClr val="tx2"/>
                  </a:solidFill>
                </a:rPr>
                <a:t>michael.epping@microsoft.com</a:t>
              </a:r>
              <a:endParaRPr sz="1800" dirty="0">
                <a:solidFill>
                  <a:schemeClr val="tx2"/>
                </a:solidFill>
                <a:hlinkClick r:id="rId3">
                  <a:extLst>
                    <a:ext uri="{A12FA001-AC4F-418D-AE19-62706E023703}">
                      <ahyp:hlinkClr xmlns:ahyp="http://schemas.microsoft.com/office/drawing/2018/hyperlinkcolor" val="tx"/>
                    </a:ext>
                  </a:extLst>
                </a:hlinkClick>
              </a:endParaRPr>
            </a:p>
            <a:p>
              <a:r>
                <a:rPr sz="1800" dirty="0">
                  <a:solidFill>
                    <a:schemeClr val="tx2"/>
                  </a:solidFill>
                </a:rPr>
                <a:t>@_</a:t>
              </a:r>
              <a:r>
                <a:rPr sz="1800" dirty="0" err="1">
                  <a:solidFill>
                    <a:schemeClr val="tx2"/>
                  </a:solidFill>
                </a:rPr>
                <a:t>michaelepping</a:t>
              </a:r>
              <a:endParaRPr sz="1800" dirty="0">
                <a:solidFill>
                  <a:schemeClr val="tx2"/>
                </a:solidFill>
              </a:endParaRPr>
            </a:p>
          </p:txBody>
        </p:sp>
      </p:grpSp>
      <p:grpSp>
        <p:nvGrpSpPr>
          <p:cNvPr id="2" name="Group">
            <a:extLst>
              <a:ext uri="{FF2B5EF4-FFF2-40B4-BE49-F238E27FC236}">
                <a16:creationId xmlns:a16="http://schemas.microsoft.com/office/drawing/2014/main" id="{3395FE35-13ED-0CBB-9282-650627912702}"/>
              </a:ext>
            </a:extLst>
          </p:cNvPr>
          <p:cNvGrpSpPr/>
          <p:nvPr/>
        </p:nvGrpSpPr>
        <p:grpSpPr>
          <a:xfrm>
            <a:off x="6690283" y="1565340"/>
            <a:ext cx="2803844" cy="4005765"/>
            <a:chOff x="697811" y="0"/>
            <a:chExt cx="5607685" cy="8011526"/>
          </a:xfrm>
        </p:grpSpPr>
        <p:pic>
          <p:nvPicPr>
            <p:cNvPr id="3" name="image001.jpg">
              <a:extLst>
                <a:ext uri="{FF2B5EF4-FFF2-40B4-BE49-F238E27FC236}">
                  <a16:creationId xmlns:a16="http://schemas.microsoft.com/office/drawing/2014/main" id="{6692DBB7-BD11-04D1-93DC-A4C93D756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723" y="0"/>
              <a:ext cx="4170040" cy="5560053"/>
            </a:xfrm>
            <a:prstGeom prst="rect">
              <a:avLst/>
            </a:prstGeom>
            <a:ln w="12700" cap="flat">
              <a:noFill/>
              <a:miter lim="400000"/>
            </a:ln>
            <a:effectLst/>
          </p:spPr>
        </p:pic>
        <p:sp>
          <p:nvSpPr>
            <p:cNvPr id="4" name="Michael Epping…">
              <a:extLst>
                <a:ext uri="{FF2B5EF4-FFF2-40B4-BE49-F238E27FC236}">
                  <a16:creationId xmlns:a16="http://schemas.microsoft.com/office/drawing/2014/main" id="{476B8F12-A46D-ECE2-AC00-01F38C911492}"/>
                </a:ext>
              </a:extLst>
            </p:cNvPr>
            <p:cNvSpPr txBox="1"/>
            <p:nvPr/>
          </p:nvSpPr>
          <p:spPr>
            <a:xfrm>
              <a:off x="697811" y="5692943"/>
              <a:ext cx="5607685" cy="23185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numCol="1" anchor="ctr">
              <a:spAutoFit/>
            </a:bodyPr>
            <a:lstStyle/>
            <a:p>
              <a:r>
                <a:rPr lang="en-US" sz="1800" dirty="0">
                  <a:solidFill>
                    <a:schemeClr val="tx2"/>
                  </a:solidFill>
                </a:rPr>
                <a:t>Mark Morowczynski</a:t>
              </a:r>
              <a:endParaRPr sz="1800" dirty="0">
                <a:solidFill>
                  <a:schemeClr val="tx2"/>
                </a:solidFill>
              </a:endParaRPr>
            </a:p>
            <a:p>
              <a:r>
                <a:rPr sz="1800" dirty="0">
                  <a:solidFill>
                    <a:schemeClr val="tx2"/>
                  </a:solidFill>
                </a:rPr>
                <a:t>Product Manager, Microsoft</a:t>
              </a:r>
            </a:p>
            <a:p>
              <a:r>
                <a:rPr lang="en-US" sz="1800" dirty="0" err="1">
                  <a:solidFill>
                    <a:schemeClr val="tx2"/>
                  </a:solidFill>
                </a:rPr>
                <a:t>markmoro</a:t>
              </a:r>
              <a:r>
                <a:rPr sz="1800" dirty="0" err="1">
                  <a:solidFill>
                    <a:schemeClr val="tx2"/>
                  </a:solidFill>
                </a:rPr>
                <a:t>@microsoft.com</a:t>
              </a:r>
              <a:endParaRPr sz="1800" dirty="0">
                <a:solidFill>
                  <a:schemeClr val="tx2"/>
                </a:solidFill>
                <a:hlinkClick r:id="rId3">
                  <a:extLst>
                    <a:ext uri="{A12FA001-AC4F-418D-AE19-62706E023703}">
                      <ahyp:hlinkClr xmlns:ahyp="http://schemas.microsoft.com/office/drawing/2018/hyperlinkcolor" val="tx"/>
                    </a:ext>
                  </a:extLst>
                </a:hlinkClick>
              </a:endParaRPr>
            </a:p>
            <a:p>
              <a:r>
                <a:rPr sz="1800" dirty="0">
                  <a:solidFill>
                    <a:schemeClr val="tx2"/>
                  </a:solidFill>
                </a:rPr>
                <a:t>@</a:t>
              </a:r>
              <a:r>
                <a:rPr lang="en-US" sz="1800" dirty="0" err="1">
                  <a:solidFill>
                    <a:schemeClr val="tx2"/>
                  </a:solidFill>
                </a:rPr>
                <a:t>markmorow</a:t>
              </a:r>
              <a:endParaRPr sz="1800" dirty="0">
                <a:solidFill>
                  <a:schemeClr val="tx2"/>
                </a:solidFil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in Azure – Client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431983"/>
          </a:xfrm>
        </p:spPr>
        <p:txBody>
          <a:bodyPr/>
          <a:lstStyle/>
          <a:p>
            <a:pPr marL="342900" indent="-342900">
              <a:buFont typeface="Arial" panose="020B0604020202020204" pitchFamily="34" charset="0"/>
              <a:buChar char="•"/>
            </a:pPr>
            <a:r>
              <a:rPr lang="en-US" sz="2400" dirty="0">
                <a:latin typeface="+mn-lt"/>
              </a:rPr>
              <a:t>MANY types of clients are supported: Windows, macOS, Linux, Docker, Cloud Shell, etc. – doesn’t have to be Linux</a:t>
            </a:r>
          </a:p>
          <a:p>
            <a:pPr marL="342900" indent="-342900">
              <a:buFont typeface="Arial" panose="020B0604020202020204" pitchFamily="34" charset="0"/>
              <a:buChar char="•"/>
            </a:pPr>
            <a:r>
              <a:rPr lang="en-US" sz="2400" dirty="0">
                <a:latin typeface="+mn-lt"/>
              </a:rPr>
              <a:t>Client device must have OpenSSH Client installed</a:t>
            </a:r>
          </a:p>
          <a:p>
            <a:pPr marL="342900" indent="-342900">
              <a:buFont typeface="Arial" panose="020B0604020202020204" pitchFamily="34" charset="0"/>
              <a:buChar char="•"/>
            </a:pPr>
            <a:r>
              <a:rPr lang="en-US" sz="2400" dirty="0">
                <a:latin typeface="+mn-lt"/>
              </a:rPr>
              <a:t>(Recommended) Client device should have </a:t>
            </a:r>
            <a:r>
              <a:rPr lang="en-US" sz="2400" dirty="0" err="1">
                <a:latin typeface="+mn-lt"/>
              </a:rPr>
              <a:t>az</a:t>
            </a:r>
            <a:r>
              <a:rPr lang="en-US" sz="2400" dirty="0">
                <a:latin typeface="+mn-lt"/>
              </a:rPr>
              <a:t> cli installed, which comes with MSAL client components</a:t>
            </a:r>
          </a:p>
          <a:p>
            <a:pPr marL="571500" lvl="1" indent="-342900">
              <a:buFont typeface="Arial" panose="020B0604020202020204" pitchFamily="34" charset="0"/>
              <a:buChar char="•"/>
            </a:pPr>
            <a:r>
              <a:rPr lang="en-US" sz="2400" dirty="0" err="1"/>
              <a:t>az</a:t>
            </a:r>
            <a:r>
              <a:rPr lang="en-US" sz="2400" dirty="0"/>
              <a:t> cli SSH extension must be installed</a:t>
            </a:r>
          </a:p>
          <a:p>
            <a:pPr marL="342900" indent="-342900">
              <a:buFont typeface="Arial" panose="020B0604020202020204" pitchFamily="34" charset="0"/>
              <a:buChar char="•"/>
            </a:pPr>
            <a:r>
              <a:rPr lang="en-US" sz="2400" dirty="0">
                <a:latin typeface="+mn-lt"/>
              </a:rPr>
              <a:t>Client must be able to reach the VM on the SSH port, 22 by default</a:t>
            </a:r>
          </a:p>
          <a:p>
            <a:pPr marL="571500" lvl="1" indent="-342900">
              <a:buFont typeface="Arial" panose="020B0604020202020204" pitchFamily="34" charset="0"/>
              <a:buChar char="•"/>
            </a:pPr>
            <a:r>
              <a:rPr lang="en-US" sz="2400" dirty="0"/>
              <a:t>Over internet (not recommended)</a:t>
            </a:r>
          </a:p>
          <a:p>
            <a:pPr marL="571500" lvl="1" indent="-342900">
              <a:buFont typeface="Arial" panose="020B0604020202020204" pitchFamily="34" charset="0"/>
              <a:buChar char="•"/>
            </a:pPr>
            <a:r>
              <a:rPr lang="en-US" sz="2400" dirty="0"/>
              <a:t>Site to Site VPN / ExpressRoute</a:t>
            </a:r>
          </a:p>
          <a:p>
            <a:pPr marL="571500" lvl="1" indent="-342900">
              <a:buFont typeface="Arial" panose="020B0604020202020204" pitchFamily="34" charset="0"/>
              <a:buChar char="•"/>
            </a:pPr>
            <a:r>
              <a:rPr lang="en-US" sz="2400" dirty="0"/>
              <a:t>Azure Bastion</a:t>
            </a:r>
          </a:p>
          <a:p>
            <a:pPr marL="571500" lvl="1" indent="-342900">
              <a:buFont typeface="Arial" panose="020B0604020202020204" pitchFamily="34" charset="0"/>
              <a:buChar char="•"/>
            </a:pPr>
            <a:r>
              <a:rPr lang="en-US" sz="2400" dirty="0"/>
              <a:t>Cloud Shell in Azure Portal</a:t>
            </a:r>
          </a:p>
        </p:txBody>
      </p:sp>
    </p:spTree>
    <p:extLst>
      <p:ext uri="{BB962C8B-B14F-4D97-AF65-F5344CB8AC3E}">
        <p14:creationId xmlns:p14="http://schemas.microsoft.com/office/powerpoint/2010/main" val="77227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in Azure – Server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850559"/>
          </a:xfrm>
        </p:spPr>
        <p:txBody>
          <a:bodyPr/>
          <a:lstStyle/>
          <a:p>
            <a:pPr marL="342900" indent="-342900">
              <a:buFont typeface="Arial" panose="020B0604020202020204" pitchFamily="34" charset="0"/>
              <a:buChar char="•"/>
            </a:pPr>
            <a:r>
              <a:rPr lang="en-US" sz="2400">
                <a:latin typeface="+mn-lt"/>
              </a:rPr>
              <a:t>Linux server running in Azure Commercial, Gov, or China</a:t>
            </a:r>
          </a:p>
          <a:p>
            <a:pPr marL="342900" indent="-342900">
              <a:buFont typeface="Arial" panose="020B0604020202020204" pitchFamily="34" charset="0"/>
              <a:buChar char="•"/>
            </a:pPr>
            <a:r>
              <a:rPr lang="en-US" sz="2400">
                <a:latin typeface="+mn-lt"/>
              </a:rPr>
              <a:t>Linux server must be running a supported distro (see docs for up to date list)</a:t>
            </a:r>
          </a:p>
          <a:p>
            <a:pPr marL="571500" lvl="1" indent="-342900">
              <a:buFont typeface="Arial" panose="020B0604020202020204" pitchFamily="34" charset="0"/>
              <a:buChar char="•"/>
            </a:pPr>
            <a:r>
              <a:rPr lang="en-US" sz="2000"/>
              <a:t>CentOS, Debian, openSUSE, RedHat Enterprise Linux (RHEL), SUSE Linux Enterprise Server (SLES), Ubuntu Server</a:t>
            </a:r>
            <a:endParaRPr lang="en-US" sz="2400">
              <a:latin typeface="+mn-lt"/>
            </a:endParaRPr>
          </a:p>
          <a:p>
            <a:pPr marL="342900" indent="-342900">
              <a:buFont typeface="Arial" panose="020B0604020202020204" pitchFamily="34" charset="0"/>
              <a:buChar char="•"/>
            </a:pPr>
            <a:r>
              <a:rPr lang="en-US" sz="2400">
                <a:latin typeface="+mn-lt"/>
              </a:rPr>
              <a:t>Linux server must have OpenSSH Server installed – standard in almost all distros</a:t>
            </a:r>
          </a:p>
          <a:p>
            <a:pPr marL="342900" indent="-342900">
              <a:buFont typeface="Arial" panose="020B0604020202020204" pitchFamily="34" charset="0"/>
              <a:buChar char="•"/>
            </a:pPr>
            <a:r>
              <a:rPr lang="en-US" sz="2400">
                <a:latin typeface="+mn-lt"/>
              </a:rPr>
              <a:t>Linux server must be able to reach these endpoints (commercial):</a:t>
            </a:r>
          </a:p>
          <a:p>
            <a:pPr marL="571500" lvl="1" indent="-342900">
              <a:buFont typeface="Arial" panose="020B0604020202020204" pitchFamily="34" charset="0"/>
              <a:buChar char="•"/>
            </a:pPr>
            <a:r>
              <a:rPr lang="en-US" sz="2000">
                <a:hlinkClick r:id="rId2"/>
              </a:rPr>
              <a:t>https://packages.microsoft.com</a:t>
            </a:r>
            <a:r>
              <a:rPr lang="en-US" sz="2000"/>
              <a:t> – used for installation and upgrades of VM components</a:t>
            </a:r>
          </a:p>
          <a:p>
            <a:pPr marL="571500" lvl="1" indent="-342900">
              <a:buFont typeface="Arial" panose="020B0604020202020204" pitchFamily="34" charset="0"/>
              <a:buChar char="•"/>
            </a:pPr>
            <a:r>
              <a:rPr lang="en-US" sz="2000">
                <a:hlinkClick r:id="rId3"/>
              </a:rPr>
              <a:t>http://169.254.169.254</a:t>
            </a:r>
            <a:r>
              <a:rPr lang="en-US" sz="2000"/>
              <a:t> – Azure Instance Metadata Service</a:t>
            </a:r>
          </a:p>
          <a:p>
            <a:pPr marL="571500" lvl="1" indent="-342900">
              <a:buFont typeface="Arial" panose="020B0604020202020204" pitchFamily="34" charset="0"/>
              <a:buChar char="•"/>
            </a:pPr>
            <a:r>
              <a:rPr lang="en-US" sz="2000">
                <a:hlinkClick r:id="rId4"/>
              </a:rPr>
              <a:t>https://login.microsoftonline.com</a:t>
            </a:r>
            <a:r>
              <a:rPr lang="en-US" sz="2000"/>
              <a:t> - For AAD auth flows</a:t>
            </a:r>
          </a:p>
          <a:p>
            <a:pPr marL="571500" lvl="1" indent="-342900">
              <a:buFont typeface="Arial" panose="020B0604020202020204" pitchFamily="34" charset="0"/>
              <a:buChar char="•"/>
            </a:pPr>
            <a:r>
              <a:rPr lang="en-US" sz="2000">
                <a:hlinkClick r:id="rId5"/>
              </a:rPr>
              <a:t>https://pas.windows.net</a:t>
            </a:r>
            <a:r>
              <a:rPr lang="en-US" sz="2000"/>
              <a:t> – For Azure RBAC flows</a:t>
            </a:r>
          </a:p>
          <a:p>
            <a:pPr marL="342900" indent="-342900">
              <a:buFont typeface="Arial" panose="020B0604020202020204" pitchFamily="34" charset="0"/>
              <a:buChar char="•"/>
            </a:pPr>
            <a:r>
              <a:rPr lang="en-US" sz="2400">
                <a:latin typeface="+mn-lt"/>
              </a:rPr>
              <a:t>Linux server must have a System Assigned Managed Identity</a:t>
            </a:r>
          </a:p>
          <a:p>
            <a:pPr marL="342900" indent="-342900">
              <a:buFont typeface="Arial" panose="020B0604020202020204" pitchFamily="34" charset="0"/>
              <a:buChar char="•"/>
            </a:pPr>
            <a:r>
              <a:rPr lang="en-US" sz="2400">
                <a:latin typeface="+mn-lt"/>
              </a:rPr>
              <a:t>Linux server must have the </a:t>
            </a:r>
            <a:r>
              <a:rPr lang="en-US" sz="2400" err="1">
                <a:latin typeface="+mn-lt"/>
              </a:rPr>
              <a:t>AADSSHLoginForLinux</a:t>
            </a:r>
            <a:r>
              <a:rPr lang="en-US" sz="2400">
                <a:latin typeface="+mn-lt"/>
              </a:rPr>
              <a:t> VM extension installed</a:t>
            </a:r>
          </a:p>
        </p:txBody>
      </p:sp>
    </p:spTree>
    <p:extLst>
      <p:ext uri="{BB962C8B-B14F-4D97-AF65-F5344CB8AC3E}">
        <p14:creationId xmlns:p14="http://schemas.microsoft.com/office/powerpoint/2010/main" val="4301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descr="Azure AD icon">
            <a:extLst>
              <a:ext uri="{FF2B5EF4-FFF2-40B4-BE49-F238E27FC236}">
                <a16:creationId xmlns:a16="http://schemas.microsoft.com/office/drawing/2014/main" id="{CBAEEEC3-27CE-104E-A00E-BF06F3F40CC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0" name="Group 9">
            <a:extLst>
              <a:ext uri="{FF2B5EF4-FFF2-40B4-BE49-F238E27FC236}">
                <a16:creationId xmlns:a16="http://schemas.microsoft.com/office/drawing/2014/main" id="{36C80B76-AB07-9842-9D11-EA44881A4F40}"/>
              </a:ext>
              <a:ext uri="{C183D7F6-B498-43B3-948B-1728B52AA6E4}">
                <adec:decorative xmlns:adec="http://schemas.microsoft.com/office/drawing/2017/decorative" val="1"/>
              </a:ext>
            </a:extLst>
          </p:cNvPr>
          <p:cNvGrpSpPr/>
          <p:nvPr/>
        </p:nvGrpSpPr>
        <p:grpSpPr>
          <a:xfrm>
            <a:off x="8781192" y="2891052"/>
            <a:ext cx="1338754" cy="1057269"/>
            <a:chOff x="8268448" y="3286130"/>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8448" y="3428999"/>
              <a:ext cx="914400" cy="914400"/>
            </a:xfrm>
            <a:prstGeom prst="rect">
              <a:avLst/>
            </a:prstGeom>
          </p:spPr>
        </p:pic>
        <p:sp>
          <p:nvSpPr>
            <p:cNvPr id="9" name="TextBox 8">
              <a:extLst>
                <a:ext uri="{FF2B5EF4-FFF2-40B4-BE49-F238E27FC236}">
                  <a16:creationId xmlns:a16="http://schemas.microsoft.com/office/drawing/2014/main" id="{9292CB87-782D-634F-BB41-286A44BF1FF5}"/>
                </a:ext>
              </a:extLst>
            </p:cNvPr>
            <p:cNvSpPr txBox="1"/>
            <p:nvPr/>
          </p:nvSpPr>
          <p:spPr>
            <a:xfrm>
              <a:off x="8289162" y="3286130"/>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17" name="Group 16">
            <a:extLst>
              <a:ext uri="{FF2B5EF4-FFF2-40B4-BE49-F238E27FC236}">
                <a16:creationId xmlns:a16="http://schemas.microsoft.com/office/drawing/2014/main" id="{A08558A8-A43A-AC49-A972-DEA4BE86B29F}"/>
              </a:ext>
              <a:ext uri="{C183D7F6-B498-43B3-948B-1728B52AA6E4}">
                <adec:decorative xmlns:adec="http://schemas.microsoft.com/office/drawing/2017/decorative" val="1"/>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descr="Boxes representing multiple VMs">
            <a:extLst>
              <a:ext uri="{FF2B5EF4-FFF2-40B4-BE49-F238E27FC236}">
                <a16:creationId xmlns:a16="http://schemas.microsoft.com/office/drawing/2014/main" id="{2696DE6C-943B-2246-9E8B-7210BD5AA05A}"/>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sp>
        <p:nvSpPr>
          <p:cNvPr id="34" name="Rounded Rectangle 33">
            <a:extLst>
              <a:ext uri="{FF2B5EF4-FFF2-40B4-BE49-F238E27FC236}">
                <a16:creationId xmlns:a16="http://schemas.microsoft.com/office/drawing/2014/main" id="{E0062678-51AF-9144-AA7C-80FAE1015A03}"/>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grpSp>
        <p:nvGrpSpPr>
          <p:cNvPr id="38" name="Group 37" descr="Box representing an Azure host">
            <a:extLst>
              <a:ext uri="{FF2B5EF4-FFF2-40B4-BE49-F238E27FC236}">
                <a16:creationId xmlns:a16="http://schemas.microsoft.com/office/drawing/2014/main" id="{9BA80A60-4923-7D4A-9B2E-1BDEC35BEA8C}"/>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42" name="Straight Arrow Connector 41">
            <a:extLst>
              <a:ext uri="{FF2B5EF4-FFF2-40B4-BE49-F238E27FC236}">
                <a16:creationId xmlns:a16="http://schemas.microsoft.com/office/drawing/2014/main" id="{74BC2F4E-9B2E-C840-8F44-5CC41A8B242D}"/>
              </a:ext>
              <a:ext uri="{C183D7F6-B498-43B3-948B-1728B52AA6E4}">
                <adec:decorative xmlns:adec="http://schemas.microsoft.com/office/drawing/2017/decorative" val="1"/>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 uri="{C183D7F6-B498-43B3-948B-1728B52AA6E4}">
                <adec:decorative xmlns:adec="http://schemas.microsoft.com/office/drawing/2017/decorative" val="1"/>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 uri="{C183D7F6-B498-43B3-948B-1728B52AA6E4}">
                <adec:decorative xmlns:adec="http://schemas.microsoft.com/office/drawing/2017/decorative" val="1"/>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0" name="TextBox 89">
            <a:extLst>
              <a:ext uri="{FF2B5EF4-FFF2-40B4-BE49-F238E27FC236}">
                <a16:creationId xmlns:a16="http://schemas.microsoft.com/office/drawing/2014/main" id="{E29A38E1-5984-2D48-9A74-F90CF6C34FC5}"/>
              </a:ext>
            </a:extLst>
          </p:cNvPr>
          <p:cNvSpPr txBox="1"/>
          <p:nvPr/>
        </p:nvSpPr>
        <p:spPr>
          <a:xfrm>
            <a:off x="3804902" y="2894277"/>
            <a:ext cx="2403991" cy="738664"/>
          </a:xfrm>
          <a:prstGeom prst="rect">
            <a:avLst/>
          </a:prstGeom>
          <a:solidFill>
            <a:schemeClr val="bg1"/>
          </a:solidFill>
        </p:spPr>
        <p:txBody>
          <a:bodyPr wrap="square" lIns="0" tIns="0" rIns="0" bIns="0" rtlCol="0">
            <a:spAutoFit/>
          </a:bodyPr>
          <a:lstStyle/>
          <a:p>
            <a:pPr algn="ctr"/>
            <a:r>
              <a:rPr lang="en-US" sz="1600"/>
              <a:t>SSH Cert Requested from MSAL (instead of access token)</a:t>
            </a:r>
          </a:p>
        </p:txBody>
      </p:sp>
      <p:sp>
        <p:nvSpPr>
          <p:cNvPr id="95" name="Rounded Rectangle 94">
            <a:extLst>
              <a:ext uri="{FF2B5EF4-FFF2-40B4-BE49-F238E27FC236}">
                <a16:creationId xmlns:a16="http://schemas.microsoft.com/office/drawing/2014/main" id="{E4E494F2-E022-4C4B-902A-4047A5862142}"/>
              </a:ext>
            </a:extLst>
          </p:cNvPr>
          <p:cNvSpPr/>
          <p:nvPr/>
        </p:nvSpPr>
        <p:spPr bwMode="auto">
          <a:xfrm>
            <a:off x="6554380" y="4256025"/>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VM Extension Installed</a:t>
            </a:r>
          </a:p>
        </p:txBody>
      </p:sp>
      <p:sp>
        <p:nvSpPr>
          <p:cNvPr id="96" name="Rounded Rectangle 95">
            <a:extLst>
              <a:ext uri="{FF2B5EF4-FFF2-40B4-BE49-F238E27FC236}">
                <a16:creationId xmlns:a16="http://schemas.microsoft.com/office/drawing/2014/main" id="{FA6C0C0F-8EF7-EF46-9F6B-BDEEDF2E569A}"/>
              </a:ext>
            </a:extLst>
          </p:cNvPr>
          <p:cNvSpPr/>
          <p:nvPr/>
        </p:nvSpPr>
        <p:spPr bwMode="auto">
          <a:xfrm>
            <a:off x="991063" y="1791872"/>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Client Components Installed</a:t>
            </a:r>
          </a:p>
        </p:txBody>
      </p:sp>
      <p:grpSp>
        <p:nvGrpSpPr>
          <p:cNvPr id="31" name="Group 30">
            <a:extLst>
              <a:ext uri="{FF2B5EF4-FFF2-40B4-BE49-F238E27FC236}">
                <a16:creationId xmlns:a16="http://schemas.microsoft.com/office/drawing/2014/main" id="{AD83AA35-A6FF-BE4E-B404-1BF1E5377C8A}"/>
              </a:ext>
            </a:extLst>
          </p:cNvPr>
          <p:cNvGrpSpPr/>
          <p:nvPr/>
        </p:nvGrpSpPr>
        <p:grpSpPr>
          <a:xfrm>
            <a:off x="7520113" y="2695602"/>
            <a:ext cx="1318040" cy="987947"/>
            <a:chOff x="7520113" y="2695602"/>
            <a:chExt cx="1318040" cy="987947"/>
          </a:xfrm>
        </p:grpSpPr>
        <p:grpSp>
          <p:nvGrpSpPr>
            <p:cNvPr id="25" name="Group 24">
              <a:extLst>
                <a:ext uri="{FF2B5EF4-FFF2-40B4-BE49-F238E27FC236}">
                  <a16:creationId xmlns:a16="http://schemas.microsoft.com/office/drawing/2014/main" id="{26BA872E-5CC2-AD41-B64C-4E32BA6C2063}"/>
                </a:ext>
              </a:extLst>
            </p:cNvPr>
            <p:cNvGrpSpPr/>
            <p:nvPr/>
          </p:nvGrpSpPr>
          <p:grpSpPr>
            <a:xfrm>
              <a:off x="7698113" y="2769149"/>
              <a:ext cx="914400" cy="914400"/>
              <a:chOff x="10007469" y="1320331"/>
              <a:chExt cx="914400" cy="914400"/>
            </a:xfrm>
          </p:grpSpPr>
          <p:pic>
            <p:nvPicPr>
              <p:cNvPr id="5" name="Graphic 4" descr="Syncing cloud outline">
                <a:extLst>
                  <a:ext uri="{FF2B5EF4-FFF2-40B4-BE49-F238E27FC236}">
                    <a16:creationId xmlns:a16="http://schemas.microsoft.com/office/drawing/2014/main" id="{CF3D082B-9B42-A849-9038-7BB798F81F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7469" y="1320331"/>
                <a:ext cx="914400" cy="914400"/>
              </a:xfrm>
              <a:prstGeom prst="rect">
                <a:avLst/>
              </a:prstGeom>
            </p:spPr>
          </p:pic>
          <p:sp>
            <p:nvSpPr>
              <p:cNvPr id="18" name="Rectangle 17">
                <a:extLst>
                  <a:ext uri="{FF2B5EF4-FFF2-40B4-BE49-F238E27FC236}">
                    <a16:creationId xmlns:a16="http://schemas.microsoft.com/office/drawing/2014/main" id="{8DA3AB6C-314A-8847-8590-ADCBA619021B}"/>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23" name="Picture 22" descr="Diagram&#10;&#10;Description automatically generated">
                <a:extLst>
                  <a:ext uri="{FF2B5EF4-FFF2-40B4-BE49-F238E27FC236}">
                    <a16:creationId xmlns:a16="http://schemas.microsoft.com/office/drawing/2014/main" id="{5F939F3F-9518-B24D-A981-C419C90828C0}"/>
                  </a:ext>
                </a:extLst>
              </p:cNvPr>
              <p:cNvPicPr>
                <a:picLocks noChangeAspect="1"/>
              </p:cNvPicPr>
              <p:nvPr/>
            </p:nvPicPr>
            <p:blipFill>
              <a:blip r:embed="rId10"/>
              <a:stretch>
                <a:fillRect/>
              </a:stretch>
            </p:blipFill>
            <p:spPr>
              <a:xfrm>
                <a:off x="10251357" y="1687306"/>
                <a:ext cx="426623" cy="282828"/>
              </a:xfrm>
              <a:prstGeom prst="rect">
                <a:avLst/>
              </a:prstGeom>
            </p:spPr>
          </p:pic>
        </p:grpSp>
        <p:sp>
          <p:nvSpPr>
            <p:cNvPr id="27" name="TextBox 26">
              <a:extLst>
                <a:ext uri="{FF2B5EF4-FFF2-40B4-BE49-F238E27FC236}">
                  <a16:creationId xmlns:a16="http://schemas.microsoft.com/office/drawing/2014/main" id="{B32E3AF0-0EEF-B04E-8664-28DA083AEE61}"/>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spTree>
    <p:extLst>
      <p:ext uri="{BB962C8B-B14F-4D97-AF65-F5344CB8AC3E}">
        <p14:creationId xmlns:p14="http://schemas.microsoft.com/office/powerpoint/2010/main" val="2393943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xit" presetSubtype="0" fill="hold" grpId="1" nodeType="withEffect">
                                  <p:stCondLst>
                                    <p:cond delay="0"/>
                                  </p:stCondLst>
                                  <p:childTnLst>
                                    <p:animEffect transition="out" filter="fade">
                                      <p:cBhvr>
                                        <p:cTn id="20" dur="500"/>
                                        <p:tgtEl>
                                          <p:spTgt spid="95"/>
                                        </p:tgtEl>
                                      </p:cBhvr>
                                    </p:animEffect>
                                    <p:set>
                                      <p:cBhvr>
                                        <p:cTn id="21" dur="1" fill="hold">
                                          <p:stCondLst>
                                            <p:cond delay="499"/>
                                          </p:stCondLst>
                                        </p:cTn>
                                        <p:tgtEl>
                                          <p:spTgt spid="9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xit" presetSubtype="0" fill="hold" grpId="1" nodeType="withEffect">
                                  <p:stCondLst>
                                    <p:cond delay="0"/>
                                  </p:stCondLst>
                                  <p:childTnLst>
                                    <p:animEffect transition="out" filter="fade">
                                      <p:cBhvr>
                                        <p:cTn id="31" dur="500"/>
                                        <p:tgtEl>
                                          <p:spTgt spid="96"/>
                                        </p:tgtEl>
                                      </p:cBhvr>
                                    </p:animEffect>
                                    <p:set>
                                      <p:cBhvr>
                                        <p:cTn id="32" dur="1" fill="hold">
                                          <p:stCondLst>
                                            <p:cond delay="499"/>
                                          </p:stCondLst>
                                        </p:cTn>
                                        <p:tgtEl>
                                          <p:spTgt spid="96"/>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4" grpId="0" animBg="1"/>
      <p:bldP spid="90" grpId="0" animBg="1"/>
      <p:bldP spid="95" grpId="0" animBg="1"/>
      <p:bldP spid="95" grpId="1" animBg="1"/>
      <p:bldP spid="96" grpId="0" animBg="1"/>
      <p:bldP spid="9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a:extLst>
              <a:ext uri="{FF2B5EF4-FFF2-40B4-BE49-F238E27FC236}">
                <a16:creationId xmlns:a16="http://schemas.microsoft.com/office/drawing/2014/main" id="{CBAEEEC3-27CE-104E-A00E-BF06F3F40CC1}"/>
              </a:ext>
              <a:ext uri="{C183D7F6-B498-43B3-948B-1728B52AA6E4}">
                <adec:decorative xmlns:adec="http://schemas.microsoft.com/office/drawing/2017/decorative" val="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7" name="Group 16">
            <a:extLst>
              <a:ext uri="{FF2B5EF4-FFF2-40B4-BE49-F238E27FC236}">
                <a16:creationId xmlns:a16="http://schemas.microsoft.com/office/drawing/2014/main" id="{A08558A8-A43A-AC49-A972-DEA4BE86B29F}"/>
              </a:ext>
              <a:ext uri="{C183D7F6-B498-43B3-948B-1728B52AA6E4}">
                <adec:decorative xmlns:adec="http://schemas.microsoft.com/office/drawing/2017/decorative" val="1"/>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 uri="{C183D7F6-B498-43B3-948B-1728B52AA6E4}">
                <adec:decorative xmlns:adec="http://schemas.microsoft.com/office/drawing/2017/decorative" val="1"/>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38" name="Group 37">
            <a:extLst>
              <a:ext uri="{FF2B5EF4-FFF2-40B4-BE49-F238E27FC236}">
                <a16:creationId xmlns:a16="http://schemas.microsoft.com/office/drawing/2014/main" id="{9BA80A60-4923-7D4A-9B2E-1BDEC35BEA8C}"/>
              </a:ext>
              <a:ext uri="{C183D7F6-B498-43B3-948B-1728B52AA6E4}">
                <adec:decorative xmlns:adec="http://schemas.microsoft.com/office/drawing/2017/decorative" val="1"/>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42" name="Straight Arrow Connector 41">
            <a:extLst>
              <a:ext uri="{FF2B5EF4-FFF2-40B4-BE49-F238E27FC236}">
                <a16:creationId xmlns:a16="http://schemas.microsoft.com/office/drawing/2014/main" id="{74BC2F4E-9B2E-C840-8F44-5CC41A8B242D}"/>
              </a:ext>
              <a:ext uri="{C183D7F6-B498-43B3-948B-1728B52AA6E4}">
                <adec:decorative xmlns:adec="http://schemas.microsoft.com/office/drawing/2017/decorative" val="1"/>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 uri="{C183D7F6-B498-43B3-948B-1728B52AA6E4}">
                <adec:decorative xmlns:adec="http://schemas.microsoft.com/office/drawing/2017/decorative" val="1"/>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7DFDE1-DDAA-F746-B89A-8EF5E2EFE633}"/>
              </a:ext>
              <a:ext uri="{C183D7F6-B498-43B3-948B-1728B52AA6E4}">
                <adec:decorative xmlns:adec="http://schemas.microsoft.com/office/drawing/2017/decorative" val="1"/>
              </a:ext>
            </a:extLst>
          </p:cNvPr>
          <p:cNvCxnSpPr>
            <a:stCxn id="11" idx="2"/>
            <a:endCxn id="14" idx="0"/>
          </p:cNvCxnSpPr>
          <p:nvPr/>
        </p:nvCxnSpPr>
        <p:spPr>
          <a:xfrm>
            <a:off x="1401515" y="2845997"/>
            <a:ext cx="681790" cy="15145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BF16FC-B2F2-CA41-9691-637A2EFD0CAB}"/>
              </a:ext>
              <a:ext uri="{C183D7F6-B498-43B3-948B-1728B52AA6E4}">
                <adec:decorative xmlns:adec="http://schemas.microsoft.com/office/drawing/2017/decorative" val="1"/>
              </a:ext>
            </a:extLst>
          </p:cNvPr>
          <p:cNvCxnSpPr>
            <a:cxnSpLocks/>
            <a:stCxn id="32" idx="3"/>
          </p:cNvCxnSpPr>
          <p:nvPr/>
        </p:nvCxnSpPr>
        <p:spPr>
          <a:xfrm>
            <a:off x="6654039" y="5089955"/>
            <a:ext cx="214427"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629C67-BECF-384C-8B31-ADDD8C3F29C1}"/>
              </a:ext>
              <a:ext uri="{C183D7F6-B498-43B3-948B-1728B52AA6E4}">
                <adec:decorative xmlns:adec="http://schemas.microsoft.com/office/drawing/2017/decorative" val="1"/>
              </a:ext>
            </a:extLst>
          </p:cNvPr>
          <p:cNvCxnSpPr>
            <a:cxnSpLocks/>
          </p:cNvCxnSpPr>
          <p:nvPr/>
        </p:nvCxnSpPr>
        <p:spPr>
          <a:xfrm flipV="1">
            <a:off x="8619653" y="4854386"/>
            <a:ext cx="421933" cy="11905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A4C2A-D73A-BE46-842F-6C94803355FB}"/>
              </a:ext>
              <a:ext uri="{C183D7F6-B498-43B3-948B-1728B52AA6E4}">
                <adec:decorative xmlns:adec="http://schemas.microsoft.com/office/drawing/2017/decorative" val="1"/>
              </a:ext>
            </a:extLst>
          </p:cNvPr>
          <p:cNvCxnSpPr>
            <a:cxnSpLocks/>
          </p:cNvCxnSpPr>
          <p:nvPr/>
        </p:nvCxnSpPr>
        <p:spPr>
          <a:xfrm flipH="1" flipV="1">
            <a:off x="7290824" y="3429000"/>
            <a:ext cx="2487206" cy="10538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4FB23D-63AA-484A-BC28-018DD61B2799}"/>
              </a:ext>
              <a:ext uri="{C183D7F6-B498-43B3-948B-1728B52AA6E4}">
                <adec:decorative xmlns:adec="http://schemas.microsoft.com/office/drawing/2017/decorative" val="1"/>
              </a:ext>
            </a:extLst>
          </p:cNvPr>
          <p:cNvCxnSpPr>
            <a:cxnSpLocks/>
            <a:stCxn id="32" idx="2"/>
          </p:cNvCxnSpPr>
          <p:nvPr/>
        </p:nvCxnSpPr>
        <p:spPr>
          <a:xfrm>
            <a:off x="6065930" y="5384797"/>
            <a:ext cx="802536" cy="43238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D87B49-F596-A744-9A3E-F54158E51BBF}"/>
              </a:ext>
              <a:ext uri="{C183D7F6-B498-43B3-948B-1728B52AA6E4}">
                <adec:decorative xmlns:adec="http://schemas.microsoft.com/office/drawing/2017/decorative" val="1"/>
              </a:ext>
            </a:extLst>
          </p:cNvPr>
          <p:cNvCxnSpPr>
            <a:cxnSpLocks/>
          </p:cNvCxnSpPr>
          <p:nvPr/>
        </p:nvCxnSpPr>
        <p:spPr>
          <a:xfrm flipV="1">
            <a:off x="8619653" y="5239678"/>
            <a:ext cx="1158377" cy="410454"/>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1BC1B-60E2-0241-B287-A5ED17E3F308}"/>
              </a:ext>
              <a:ext uri="{C183D7F6-B498-43B3-948B-1728B52AA6E4}">
                <adec:decorative xmlns:adec="http://schemas.microsoft.com/office/drawing/2017/decorative" val="1"/>
              </a:ext>
            </a:extLst>
          </p:cNvPr>
          <p:cNvCxnSpPr>
            <a:cxnSpLocks/>
          </p:cNvCxnSpPr>
          <p:nvPr/>
        </p:nvCxnSpPr>
        <p:spPr>
          <a:xfrm flipH="1" flipV="1">
            <a:off x="9331030" y="3749363"/>
            <a:ext cx="447000" cy="7334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 uri="{C183D7F6-B498-43B3-948B-1728B52AA6E4}">
                <adec:decorative xmlns:adec="http://schemas.microsoft.com/office/drawing/2017/decorative" val="1"/>
              </a:ext>
            </a:extLst>
          </p:cNvPr>
          <p:cNvCxnSpPr>
            <a:cxnSpLocks/>
            <a:endCxn id="32" idx="1"/>
          </p:cNvCxnSpPr>
          <p:nvPr/>
        </p:nvCxnSpPr>
        <p:spPr>
          <a:xfrm>
            <a:off x="2671414" y="3292289"/>
            <a:ext cx="2806406" cy="1797666"/>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 uri="{C183D7F6-B498-43B3-948B-1728B52AA6E4}">
                <adec:decorative xmlns:adec="http://schemas.microsoft.com/office/drawing/2017/decorative" val="1"/>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1" name="TextBox 90">
            <a:extLst>
              <a:ext uri="{FF2B5EF4-FFF2-40B4-BE49-F238E27FC236}">
                <a16:creationId xmlns:a16="http://schemas.microsoft.com/office/drawing/2014/main" id="{8CA2634E-FFFB-2B49-A4E0-68ECBF348020}"/>
              </a:ext>
            </a:extLst>
          </p:cNvPr>
          <p:cNvSpPr txBox="1"/>
          <p:nvPr/>
        </p:nvSpPr>
        <p:spPr>
          <a:xfrm>
            <a:off x="3872098" y="2887604"/>
            <a:ext cx="2375526" cy="830997"/>
          </a:xfrm>
          <a:prstGeom prst="rect">
            <a:avLst/>
          </a:prstGeom>
          <a:solidFill>
            <a:schemeClr val="bg1"/>
          </a:solidFill>
        </p:spPr>
        <p:txBody>
          <a:bodyPr wrap="square" lIns="0" tIns="0" rIns="0" bIns="0" rtlCol="0" anchor="t">
            <a:spAutoFit/>
          </a:bodyPr>
          <a:lstStyle/>
          <a:p>
            <a:pPr algn="ctr"/>
            <a:r>
              <a:rPr lang="en-US" sz="1800"/>
              <a:t>“Ephemeral” SSH Cert Returned (basically a 1 hour access token)</a:t>
            </a:r>
          </a:p>
        </p:txBody>
      </p:sp>
      <p:sp>
        <p:nvSpPr>
          <p:cNvPr id="92" name="TextBox 91">
            <a:extLst>
              <a:ext uri="{FF2B5EF4-FFF2-40B4-BE49-F238E27FC236}">
                <a16:creationId xmlns:a16="http://schemas.microsoft.com/office/drawing/2014/main" id="{BB37D476-F945-2946-8F4D-FF1584572CA2}"/>
              </a:ext>
            </a:extLst>
          </p:cNvPr>
          <p:cNvSpPr txBox="1"/>
          <p:nvPr/>
        </p:nvSpPr>
        <p:spPr>
          <a:xfrm>
            <a:off x="6059394" y="3795848"/>
            <a:ext cx="2263234" cy="307777"/>
          </a:xfrm>
          <a:prstGeom prst="rect">
            <a:avLst/>
          </a:prstGeom>
          <a:noFill/>
        </p:spPr>
        <p:txBody>
          <a:bodyPr wrap="square" lIns="0" tIns="0" rIns="0" bIns="0" rtlCol="0">
            <a:spAutoFit/>
          </a:bodyPr>
          <a:lstStyle/>
          <a:p>
            <a:pPr algn="l"/>
            <a:r>
              <a:rPr lang="en-US" sz="2000"/>
              <a:t>SSH Cert Validated</a:t>
            </a:r>
          </a:p>
        </p:txBody>
      </p:sp>
      <p:sp>
        <p:nvSpPr>
          <p:cNvPr id="93" name="TextBox 92">
            <a:extLst>
              <a:ext uri="{FF2B5EF4-FFF2-40B4-BE49-F238E27FC236}">
                <a16:creationId xmlns:a16="http://schemas.microsoft.com/office/drawing/2014/main" id="{396B004E-644C-E644-A983-838062897759}"/>
              </a:ext>
            </a:extLst>
          </p:cNvPr>
          <p:cNvSpPr txBox="1"/>
          <p:nvPr/>
        </p:nvSpPr>
        <p:spPr>
          <a:xfrm>
            <a:off x="9668936" y="3627908"/>
            <a:ext cx="1381380" cy="492443"/>
          </a:xfrm>
          <a:prstGeom prst="rect">
            <a:avLst/>
          </a:prstGeom>
          <a:noFill/>
        </p:spPr>
        <p:txBody>
          <a:bodyPr wrap="square" lIns="0" tIns="0" rIns="0" bIns="0" rtlCol="0">
            <a:spAutoFit/>
          </a:bodyPr>
          <a:lstStyle/>
          <a:p>
            <a:pPr algn="l"/>
            <a:r>
              <a:rPr lang="en-US" sz="1600"/>
              <a:t>RBAC Role Checked</a:t>
            </a:r>
          </a:p>
        </p:txBody>
      </p:sp>
      <p:sp>
        <p:nvSpPr>
          <p:cNvPr id="98" name="TextBox 97">
            <a:extLst>
              <a:ext uri="{FF2B5EF4-FFF2-40B4-BE49-F238E27FC236}">
                <a16:creationId xmlns:a16="http://schemas.microsoft.com/office/drawing/2014/main" id="{4AD286DA-FA5E-4A45-B47D-C4244EAC39C2}"/>
              </a:ext>
            </a:extLst>
          </p:cNvPr>
          <p:cNvSpPr txBox="1"/>
          <p:nvPr/>
        </p:nvSpPr>
        <p:spPr>
          <a:xfrm>
            <a:off x="3553421" y="4711709"/>
            <a:ext cx="1204003" cy="646331"/>
          </a:xfrm>
          <a:prstGeom prst="rect">
            <a:avLst/>
          </a:prstGeom>
          <a:noFill/>
        </p:spPr>
        <p:txBody>
          <a:bodyPr wrap="square" lIns="0" tIns="0" rIns="0" bIns="0" rtlCol="0">
            <a:spAutoFit/>
          </a:bodyPr>
          <a:lstStyle/>
          <a:p>
            <a:pPr algn="l"/>
            <a:r>
              <a:rPr lang="en-US" sz="1400">
                <a:solidFill>
                  <a:srgbClr val="8660C5"/>
                </a:solidFill>
              </a:rPr>
              <a:t>SSH Cert Sent, Waiting for Tunnel</a:t>
            </a:r>
          </a:p>
        </p:txBody>
      </p:sp>
      <p:cxnSp>
        <p:nvCxnSpPr>
          <p:cNvPr id="101" name="Curved Connector 100">
            <a:extLst>
              <a:ext uri="{FF2B5EF4-FFF2-40B4-BE49-F238E27FC236}">
                <a16:creationId xmlns:a16="http://schemas.microsoft.com/office/drawing/2014/main" id="{26877F55-FA2A-824F-91F1-4C877A4D00AA}"/>
              </a:ext>
            </a:extLst>
          </p:cNvPr>
          <p:cNvCxnSpPr>
            <a:cxnSpLocks/>
            <a:endCxn id="6" idx="3"/>
          </p:cNvCxnSpPr>
          <p:nvPr/>
        </p:nvCxnSpPr>
        <p:spPr>
          <a:xfrm rot="10800000" flipV="1">
            <a:off x="9695592" y="2367737"/>
            <a:ext cx="1354724" cy="1123384"/>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A4F2B173-6DC7-894A-A555-DDFFA446490F}"/>
              </a:ext>
            </a:extLst>
          </p:cNvPr>
          <p:cNvSpPr/>
          <p:nvPr/>
        </p:nvSpPr>
        <p:spPr bwMode="auto">
          <a:xfrm>
            <a:off x="8089945" y="1269016"/>
            <a:ext cx="4030781" cy="109872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100">
                <a:solidFill>
                  <a:schemeClr val="tx1"/>
                </a:solidFill>
              </a:rPr>
              <a:t>PIM integration supported for Azure RBAC roles</a:t>
            </a:r>
          </a:p>
          <a:p>
            <a:pPr algn="l"/>
            <a:endParaRPr lang="en-US" sz="1100">
              <a:solidFill>
                <a:schemeClr val="tx1"/>
              </a:solidFill>
            </a:endParaRPr>
          </a:p>
          <a:p>
            <a:r>
              <a:rPr lang="en-US" sz="1100">
                <a:solidFill>
                  <a:schemeClr val="tx1"/>
                </a:solidFill>
              </a:rPr>
              <a:t>Admin (</a:t>
            </a:r>
            <a:r>
              <a:rPr lang="en-US" sz="1100" err="1">
                <a:solidFill>
                  <a:schemeClr val="tx1"/>
                </a:solidFill>
              </a:rPr>
              <a:t>sudo</a:t>
            </a:r>
            <a:r>
              <a:rPr lang="en-US" sz="1100">
                <a:solidFill>
                  <a:schemeClr val="tx1"/>
                </a:solidFill>
              </a:rPr>
              <a:t>) role: Virtual Machine Administrator Login</a:t>
            </a:r>
          </a:p>
          <a:p>
            <a:endParaRPr lang="en-US" sz="1100">
              <a:solidFill>
                <a:schemeClr val="tx1"/>
              </a:solidFill>
            </a:endParaRPr>
          </a:p>
          <a:p>
            <a:r>
              <a:rPr lang="en-US" sz="1100">
                <a:solidFill>
                  <a:schemeClr val="tx1"/>
                </a:solidFill>
              </a:rPr>
              <a:t>Non-Admin role: Virtual Machine User Login</a:t>
            </a:r>
          </a:p>
        </p:txBody>
      </p:sp>
      <p:sp>
        <p:nvSpPr>
          <p:cNvPr id="52" name="Rounded Rectangle 51">
            <a:extLst>
              <a:ext uri="{FF2B5EF4-FFF2-40B4-BE49-F238E27FC236}">
                <a16:creationId xmlns:a16="http://schemas.microsoft.com/office/drawing/2014/main" id="{B4958E87-7949-5D4C-955F-2DF97D44A84C}"/>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pic>
        <p:nvPicPr>
          <p:cNvPr id="76" name="Graphic 75" descr="Diploma with solid fill">
            <a:extLst>
              <a:ext uri="{FF2B5EF4-FFF2-40B4-BE49-F238E27FC236}">
                <a16:creationId xmlns:a16="http://schemas.microsoft.com/office/drawing/2014/main" id="{66AD0FAC-05B8-784B-8ACE-2E9C5B4924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5863" y="2690199"/>
            <a:ext cx="338604" cy="338604"/>
          </a:xfrm>
          <a:prstGeom prst="rect">
            <a:avLst/>
          </a:prstGeom>
        </p:spPr>
      </p:pic>
      <p:grpSp>
        <p:nvGrpSpPr>
          <p:cNvPr id="25" name="Group 24">
            <a:extLst>
              <a:ext uri="{FF2B5EF4-FFF2-40B4-BE49-F238E27FC236}">
                <a16:creationId xmlns:a16="http://schemas.microsoft.com/office/drawing/2014/main" id="{32548ACA-2433-0149-AB0C-B71667E7B5F9}"/>
              </a:ext>
            </a:extLst>
          </p:cNvPr>
          <p:cNvGrpSpPr/>
          <p:nvPr/>
        </p:nvGrpSpPr>
        <p:grpSpPr>
          <a:xfrm>
            <a:off x="8781192" y="2891052"/>
            <a:ext cx="1338754" cy="1057269"/>
            <a:chOff x="8781192" y="2891052"/>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1192" y="3033921"/>
              <a:ext cx="914400" cy="914400"/>
            </a:xfrm>
            <a:prstGeom prst="rect">
              <a:avLst/>
            </a:prstGeom>
          </p:spPr>
        </p:pic>
        <p:sp>
          <p:nvSpPr>
            <p:cNvPr id="23" name="TextBox 22">
              <a:extLst>
                <a:ext uri="{FF2B5EF4-FFF2-40B4-BE49-F238E27FC236}">
                  <a16:creationId xmlns:a16="http://schemas.microsoft.com/office/drawing/2014/main" id="{5C23036E-2B2E-6645-AB54-9B23A027A212}"/>
                </a:ext>
              </a:extLst>
            </p:cNvPr>
            <p:cNvSpPr txBox="1"/>
            <p:nvPr/>
          </p:nvSpPr>
          <p:spPr>
            <a:xfrm>
              <a:off x="8801906" y="2891052"/>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61" name="Group 60">
            <a:extLst>
              <a:ext uri="{FF2B5EF4-FFF2-40B4-BE49-F238E27FC236}">
                <a16:creationId xmlns:a16="http://schemas.microsoft.com/office/drawing/2014/main" id="{81B31EB3-4213-C54D-A300-6F583D44B431}"/>
              </a:ext>
            </a:extLst>
          </p:cNvPr>
          <p:cNvGrpSpPr/>
          <p:nvPr/>
        </p:nvGrpSpPr>
        <p:grpSpPr>
          <a:xfrm>
            <a:off x="7520113" y="2695602"/>
            <a:ext cx="1318040" cy="987947"/>
            <a:chOff x="7520113" y="2695602"/>
            <a:chExt cx="1318040" cy="987947"/>
          </a:xfrm>
        </p:grpSpPr>
        <p:grpSp>
          <p:nvGrpSpPr>
            <p:cNvPr id="62" name="Group 61">
              <a:extLst>
                <a:ext uri="{FF2B5EF4-FFF2-40B4-BE49-F238E27FC236}">
                  <a16:creationId xmlns:a16="http://schemas.microsoft.com/office/drawing/2014/main" id="{7ED11ED9-FFDE-3544-A897-7877836D5E59}"/>
                </a:ext>
              </a:extLst>
            </p:cNvPr>
            <p:cNvGrpSpPr/>
            <p:nvPr/>
          </p:nvGrpSpPr>
          <p:grpSpPr>
            <a:xfrm>
              <a:off x="7698113" y="2769149"/>
              <a:ext cx="914400" cy="914400"/>
              <a:chOff x="10007469" y="1320331"/>
              <a:chExt cx="914400" cy="914400"/>
            </a:xfrm>
          </p:grpSpPr>
          <p:pic>
            <p:nvPicPr>
              <p:cNvPr id="65" name="Graphic 64" descr="Syncing cloud outline">
                <a:extLst>
                  <a:ext uri="{FF2B5EF4-FFF2-40B4-BE49-F238E27FC236}">
                    <a16:creationId xmlns:a16="http://schemas.microsoft.com/office/drawing/2014/main" id="{825C6FA1-7DD5-AF47-A9D0-3901ED78A3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7469" y="1320331"/>
                <a:ext cx="914400" cy="914400"/>
              </a:xfrm>
              <a:prstGeom prst="rect">
                <a:avLst/>
              </a:prstGeom>
            </p:spPr>
          </p:pic>
          <p:sp>
            <p:nvSpPr>
              <p:cNvPr id="67" name="Rectangle 66">
                <a:extLst>
                  <a:ext uri="{FF2B5EF4-FFF2-40B4-BE49-F238E27FC236}">
                    <a16:creationId xmlns:a16="http://schemas.microsoft.com/office/drawing/2014/main" id="{3F537722-3F70-3846-910A-CA2446D956D1}"/>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68" name="Picture 67" descr="Diagram&#10;&#10;Description automatically generated">
                <a:extLst>
                  <a:ext uri="{FF2B5EF4-FFF2-40B4-BE49-F238E27FC236}">
                    <a16:creationId xmlns:a16="http://schemas.microsoft.com/office/drawing/2014/main" id="{C85C1221-8A2E-B941-AC8A-148AFC6F7786}"/>
                  </a:ext>
                </a:extLst>
              </p:cNvPr>
              <p:cNvPicPr>
                <a:picLocks noChangeAspect="1"/>
              </p:cNvPicPr>
              <p:nvPr/>
            </p:nvPicPr>
            <p:blipFill>
              <a:blip r:embed="rId12"/>
              <a:stretch>
                <a:fillRect/>
              </a:stretch>
            </p:blipFill>
            <p:spPr>
              <a:xfrm>
                <a:off x="10251357" y="1687306"/>
                <a:ext cx="426623" cy="282828"/>
              </a:xfrm>
              <a:prstGeom prst="rect">
                <a:avLst/>
              </a:prstGeom>
            </p:spPr>
          </p:pic>
        </p:grpSp>
        <p:sp>
          <p:nvSpPr>
            <p:cNvPr id="63" name="TextBox 62">
              <a:extLst>
                <a:ext uri="{FF2B5EF4-FFF2-40B4-BE49-F238E27FC236}">
                  <a16:creationId xmlns:a16="http://schemas.microsoft.com/office/drawing/2014/main" id="{52761174-9390-DC4E-B406-98B020D860F2}"/>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cxnSp>
        <p:nvCxnSpPr>
          <p:cNvPr id="69" name="Straight Arrow Connector 68">
            <a:extLst>
              <a:ext uri="{FF2B5EF4-FFF2-40B4-BE49-F238E27FC236}">
                <a16:creationId xmlns:a16="http://schemas.microsoft.com/office/drawing/2014/main" id="{1F77E5A0-2AA9-F645-9EE6-65576B52B42F}"/>
              </a:ext>
              <a:ext uri="{C183D7F6-B498-43B3-948B-1728B52AA6E4}">
                <adec:decorative xmlns:adec="http://schemas.microsoft.com/office/drawing/2017/decorative" val="1"/>
              </a:ext>
            </a:extLst>
          </p:cNvPr>
          <p:cNvCxnSpPr>
            <a:cxnSpLocks/>
          </p:cNvCxnSpPr>
          <p:nvPr/>
        </p:nvCxnSpPr>
        <p:spPr>
          <a:xfrm flipH="1">
            <a:off x="8546841" y="3383495"/>
            <a:ext cx="419877" cy="35457"/>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845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42" presetClass="path" presetSubtype="0" accel="50000" decel="50000" fill="hold" nodeType="afterEffect">
                                  <p:stCondLst>
                                    <p:cond delay="1000"/>
                                  </p:stCondLst>
                                  <p:childTnLst>
                                    <p:animMotion origin="layout" path="M 4.16667E-6 1.85185E-6 L -0.31524 -0.01482 " pathEditMode="relative" rAng="0" ptsTypes="AA">
                                      <p:cBhvr>
                                        <p:cTn id="10" dur="2000" fill="hold"/>
                                        <p:tgtEl>
                                          <p:spTgt spid="76"/>
                                        </p:tgtEl>
                                        <p:attrNameLst>
                                          <p:attrName>ppt_x</p:attrName>
                                          <p:attrName>ppt_y</p:attrName>
                                        </p:attrNameLst>
                                      </p:cBhvr>
                                      <p:rCtr x="-15768" y="-741"/>
                                    </p:animMotion>
                                  </p:childTnLst>
                                </p:cTn>
                              </p:par>
                              <p:par>
                                <p:cTn id="11" presetID="10"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childTnLst>
                          </p:cTn>
                        </p:par>
                        <p:par>
                          <p:cTn id="14" fill="hold">
                            <p:stCondLst>
                              <p:cond delay="3500"/>
                            </p:stCondLst>
                            <p:childTnLst>
                              <p:par>
                                <p:cTn id="15" presetID="42" presetClass="path" presetSubtype="0" accel="50000" decel="50000" fill="hold" nodeType="afterEffect">
                                  <p:stCondLst>
                                    <p:cond delay="0"/>
                                  </p:stCondLst>
                                  <p:childTnLst>
                                    <p:animMotion origin="layout" path="M -0.31524 -0.01482 L -0.39948 -0.01551 " pathEditMode="relative" rAng="0" ptsTypes="AA">
                                      <p:cBhvr>
                                        <p:cTn id="16" dur="2000" fill="hold"/>
                                        <p:tgtEl>
                                          <p:spTgt spid="76"/>
                                        </p:tgtEl>
                                        <p:attrNameLst>
                                          <p:attrName>ppt_x</p:attrName>
                                          <p:attrName>ppt_y</p:attrName>
                                        </p:attrNameLst>
                                      </p:cBhvr>
                                      <p:rCtr x="-4219" y="-46"/>
                                    </p:animMotion>
                                  </p:childTnLst>
                                </p:cTn>
                              </p:par>
                            </p:childTnLst>
                          </p:cTn>
                        </p:par>
                        <p:par>
                          <p:cTn id="17" fill="hold">
                            <p:stCondLst>
                              <p:cond delay="5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6000"/>
                            </p:stCondLst>
                            <p:childTnLst>
                              <p:par>
                                <p:cTn id="22" presetID="42" presetClass="path" presetSubtype="0" accel="50000" decel="50000" fill="hold" nodeType="afterEffect">
                                  <p:stCondLst>
                                    <p:cond delay="0"/>
                                  </p:stCondLst>
                                  <p:childTnLst>
                                    <p:animMotion origin="layout" path="M -0.39948 -0.01551 L -0.32826 0.06389 " pathEditMode="relative" rAng="0" ptsTypes="AA">
                                      <p:cBhvr>
                                        <p:cTn id="23" dur="2000" fill="hold"/>
                                        <p:tgtEl>
                                          <p:spTgt spid="76"/>
                                        </p:tgtEl>
                                        <p:attrNameLst>
                                          <p:attrName>ppt_x</p:attrName>
                                          <p:attrName>ppt_y</p:attrName>
                                        </p:attrNameLst>
                                      </p:cBhvr>
                                      <p:rCtr x="3555" y="3958"/>
                                    </p:animMotion>
                                  </p:childTnLst>
                                </p:cTn>
                              </p:par>
                            </p:childTnLst>
                          </p:cTn>
                        </p:par>
                        <p:par>
                          <p:cTn id="24" fill="hold">
                            <p:stCondLst>
                              <p:cond delay="80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par>
                          <p:cTn id="31" fill="hold">
                            <p:stCondLst>
                              <p:cond delay="8500"/>
                            </p:stCondLst>
                            <p:childTnLst>
                              <p:par>
                                <p:cTn id="32" presetID="42" presetClass="path" presetSubtype="0" accel="50000" decel="50000" fill="hold" nodeType="afterEffect">
                                  <p:stCondLst>
                                    <p:cond delay="0"/>
                                  </p:stCondLst>
                                  <p:childTnLst>
                                    <p:animMotion origin="layout" path="M -0.32826 0.06389 L -0.08516 0.33171 " pathEditMode="relative" rAng="0" ptsTypes="AA">
                                      <p:cBhvr>
                                        <p:cTn id="33" dur="2000" fill="hold"/>
                                        <p:tgtEl>
                                          <p:spTgt spid="76"/>
                                        </p:tgtEl>
                                        <p:attrNameLst>
                                          <p:attrName>ppt_x</p:attrName>
                                          <p:attrName>ppt_y</p:attrName>
                                        </p:attrNameLst>
                                      </p:cBhvr>
                                      <p:rCtr x="12148" y="13380"/>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xit" presetSubtype="0" fill="hold" nodeType="with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91"/>
                                        </p:tgtEl>
                                      </p:cBhvr>
                                    </p:animEffect>
                                    <p:set>
                                      <p:cBhvr>
                                        <p:cTn id="50" dur="1" fill="hold">
                                          <p:stCondLst>
                                            <p:cond delay="499"/>
                                          </p:stCondLst>
                                        </p:cTn>
                                        <p:tgtEl>
                                          <p:spTgt spid="9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1"/>
                                        </p:tgtEl>
                                      </p:cBhvr>
                                    </p:animEffect>
                                    <p:set>
                                      <p:cBhvr>
                                        <p:cTn id="53" dur="1" fill="hold">
                                          <p:stCondLst>
                                            <p:cond delay="499"/>
                                          </p:stCondLst>
                                        </p:cTn>
                                        <p:tgtEl>
                                          <p:spTgt spid="91"/>
                                        </p:tgtEl>
                                        <p:attrNameLst>
                                          <p:attrName>style.visibility</p:attrName>
                                        </p:attrNameLst>
                                      </p:cBhvr>
                                      <p:to>
                                        <p:strVal val="hidden"/>
                                      </p:to>
                                    </p:set>
                                  </p:childTnLst>
                                </p:cTn>
                              </p:par>
                            </p:childTnLst>
                          </p:cTn>
                        </p:par>
                        <p:par>
                          <p:cTn id="54" fill="hold">
                            <p:stCondLst>
                              <p:cond delay="500"/>
                            </p:stCondLst>
                            <p:childTnLst>
                              <p:par>
                                <p:cTn id="55" presetID="42" presetClass="path" presetSubtype="0" accel="50000" decel="50000" fill="hold" nodeType="afterEffect">
                                  <p:stCondLst>
                                    <p:cond delay="0"/>
                                  </p:stCondLst>
                                  <p:childTnLst>
                                    <p:animMotion origin="layout" path="M -0.08516 0.33171 L 0.02734 0.34514 " pathEditMode="relative" rAng="0" ptsTypes="AA">
                                      <p:cBhvr>
                                        <p:cTn id="56" dur="2000" fill="hold"/>
                                        <p:tgtEl>
                                          <p:spTgt spid="76"/>
                                        </p:tgtEl>
                                        <p:attrNameLst>
                                          <p:attrName>ppt_x</p:attrName>
                                          <p:attrName>ppt_y</p:attrName>
                                        </p:attrNameLst>
                                      </p:cBhvr>
                                      <p:rCtr x="5625" y="671"/>
                                    </p:animMotion>
                                  </p:childTnLst>
                                </p:cTn>
                              </p:par>
                            </p:childTnLst>
                          </p:cTn>
                        </p:par>
                        <p:par>
                          <p:cTn id="57" fill="hold">
                            <p:stCondLst>
                              <p:cond delay="2500"/>
                            </p:stCondLst>
                            <p:childTnLst>
                              <p:par>
                                <p:cTn id="58" presetID="10" presetClass="entr" presetSubtype="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xit" presetSubtype="0" fill="hold" grpId="1" nodeType="withEffect">
                                  <p:stCondLst>
                                    <p:cond delay="0"/>
                                  </p:stCondLst>
                                  <p:childTnLst>
                                    <p:animEffect transition="out" filter="fade">
                                      <p:cBhvr>
                                        <p:cTn id="74" dur="500"/>
                                        <p:tgtEl>
                                          <p:spTgt spid="92"/>
                                        </p:tgtEl>
                                      </p:cBhvr>
                                    </p:animEffect>
                                    <p:set>
                                      <p:cBhvr>
                                        <p:cTn id="75" dur="1" fill="hold">
                                          <p:stCondLst>
                                            <p:cond delay="499"/>
                                          </p:stCondLst>
                                        </p:cTn>
                                        <p:tgtEl>
                                          <p:spTgt spid="9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8"/>
                                        </p:tgtEl>
                                      </p:cBhvr>
                                    </p:animEffect>
                                    <p:set>
                                      <p:cBhvr>
                                        <p:cTn id="78" dur="1" fill="hold">
                                          <p:stCondLst>
                                            <p:cond delay="499"/>
                                          </p:stCondLst>
                                        </p:cTn>
                                        <p:tgtEl>
                                          <p:spTgt spid="5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6"/>
                                        </p:tgtEl>
                                      </p:cBhvr>
                                    </p:animEffect>
                                    <p:set>
                                      <p:cBhvr>
                                        <p:cTn id="81" dur="1" fill="hold">
                                          <p:stCondLst>
                                            <p:cond delay="499"/>
                                          </p:stCondLst>
                                        </p:cTn>
                                        <p:tgtEl>
                                          <p:spTgt spid="5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4"/>
                                        </p:tgtEl>
                                      </p:cBhvr>
                                    </p:animEffect>
                                    <p:set>
                                      <p:cBhvr>
                                        <p:cTn id="84" dur="1" fill="hold">
                                          <p:stCondLst>
                                            <p:cond delay="499"/>
                                          </p:stCondLst>
                                        </p:cTn>
                                        <p:tgtEl>
                                          <p:spTgt spid="5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76"/>
                                        </p:tgtEl>
                                      </p:cBhvr>
                                    </p:animEffect>
                                    <p:set>
                                      <p:cBhvr>
                                        <p:cTn id="87" dur="1" fill="hold">
                                          <p:stCondLst>
                                            <p:cond delay="499"/>
                                          </p:stCondLst>
                                        </p:cTn>
                                        <p:tgtEl>
                                          <p:spTgt spid="76"/>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dissolve">
                                      <p:cBhvr>
                                        <p:cTn id="98" dur="500"/>
                                        <p:tgtEl>
                                          <p:spTgt spid="9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dissolve">
                                      <p:cBhvr>
                                        <p:cTn id="101" dur="500"/>
                                        <p:tgtEl>
                                          <p:spTgt spid="103"/>
                                        </p:tgtEl>
                                      </p:cBhvr>
                                    </p:animEffect>
                                  </p:childTnLst>
                                </p:cTn>
                              </p:par>
                              <p:par>
                                <p:cTn id="102" presetID="9" presetClass="entr" presetSubtype="0" fill="hold"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dissolve">
                                      <p:cBhvr>
                                        <p:cTn id="104" dur="500"/>
                                        <p:tgtEl>
                                          <p:spTgt spid="101"/>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1" grpId="2" animBg="1"/>
      <p:bldP spid="92" grpId="0"/>
      <p:bldP spid="92" grpId="1"/>
      <p:bldP spid="93" grpId="0"/>
      <p:bldP spid="98" grpId="0"/>
      <p:bldP spid="1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a:extLst>
              <a:ext uri="{FF2B5EF4-FFF2-40B4-BE49-F238E27FC236}">
                <a16:creationId xmlns:a16="http://schemas.microsoft.com/office/drawing/2014/main" id="{CBAEEEC3-27CE-104E-A00E-BF06F3F40CC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38" name="Group 37">
            <a:extLst>
              <a:ext uri="{FF2B5EF4-FFF2-40B4-BE49-F238E27FC236}">
                <a16:creationId xmlns:a16="http://schemas.microsoft.com/office/drawing/2014/main" id="{9BA80A60-4923-7D4A-9B2E-1BDEC35BEA8C}"/>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79" name="Straight Arrow Connector 78">
            <a:extLst>
              <a:ext uri="{FF2B5EF4-FFF2-40B4-BE49-F238E27FC236}">
                <a16:creationId xmlns:a16="http://schemas.microsoft.com/office/drawing/2014/main" id="{6C05B8FF-E0DD-A649-99D7-9BA20CC639C4}"/>
              </a:ext>
            </a:extLst>
          </p:cNvPr>
          <p:cNvCxnSpPr>
            <a:cxnSpLocks/>
            <a:endCxn id="32" idx="1"/>
          </p:cNvCxnSpPr>
          <p:nvPr/>
        </p:nvCxnSpPr>
        <p:spPr>
          <a:xfrm>
            <a:off x="2671414" y="3292289"/>
            <a:ext cx="2806406" cy="179766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89" name="TextBox 88">
            <a:extLst>
              <a:ext uri="{FF2B5EF4-FFF2-40B4-BE49-F238E27FC236}">
                <a16:creationId xmlns:a16="http://schemas.microsoft.com/office/drawing/2014/main" id="{B8014372-B20E-C140-AD3F-44CF0A546F0F}"/>
              </a:ext>
            </a:extLst>
          </p:cNvPr>
          <p:cNvSpPr txBox="1"/>
          <p:nvPr/>
        </p:nvSpPr>
        <p:spPr>
          <a:xfrm>
            <a:off x="3360372" y="4505312"/>
            <a:ext cx="1619785" cy="1089660"/>
          </a:xfrm>
          <a:prstGeom prst="roundRect">
            <a:avLst/>
          </a:prstGeom>
          <a:solidFill>
            <a:schemeClr val="bg1"/>
          </a:solidFill>
        </p:spPr>
        <p:txBody>
          <a:bodyPr wrap="square" lIns="0" tIns="0" rIns="0" bIns="0" rtlCol="0">
            <a:spAutoFit/>
          </a:bodyPr>
          <a:lstStyle/>
          <a:p>
            <a:pPr algn="l"/>
            <a:r>
              <a:rPr lang="en-US" sz="1600" b="1">
                <a:solidFill>
                  <a:srgbClr val="8661C5"/>
                </a:solidFill>
              </a:rPr>
              <a:t>SSH Tunnel Established, user signed in with AAD account</a:t>
            </a:r>
          </a:p>
        </p:txBody>
      </p:sp>
      <p:cxnSp>
        <p:nvCxnSpPr>
          <p:cNvPr id="52" name="Straight Arrow Connector 51">
            <a:extLst>
              <a:ext uri="{FF2B5EF4-FFF2-40B4-BE49-F238E27FC236}">
                <a16:creationId xmlns:a16="http://schemas.microsoft.com/office/drawing/2014/main" id="{081D2751-2A6F-4448-AECF-14FC815ED300}"/>
              </a:ext>
            </a:extLst>
          </p:cNvPr>
          <p:cNvCxnSpPr>
            <a:cxnSpLocks/>
            <a:stCxn id="14" idx="3"/>
            <a:endCxn id="32" idx="1"/>
          </p:cNvCxnSpPr>
          <p:nvPr/>
        </p:nvCxnSpPr>
        <p:spPr>
          <a:xfrm>
            <a:off x="2671414" y="3292289"/>
            <a:ext cx="2806406" cy="1797666"/>
          </a:xfrm>
          <a:prstGeom prst="straightConnector1">
            <a:avLst/>
          </a:prstGeom>
          <a:ln w="635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53BBDCD4-C941-7742-A19C-F86918889357}"/>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grpSp>
        <p:nvGrpSpPr>
          <p:cNvPr id="5" name="Group 4">
            <a:extLst>
              <a:ext uri="{FF2B5EF4-FFF2-40B4-BE49-F238E27FC236}">
                <a16:creationId xmlns:a16="http://schemas.microsoft.com/office/drawing/2014/main" id="{5FC986B3-D3A7-6045-8693-94971243D240}"/>
              </a:ext>
            </a:extLst>
          </p:cNvPr>
          <p:cNvGrpSpPr/>
          <p:nvPr/>
        </p:nvGrpSpPr>
        <p:grpSpPr>
          <a:xfrm>
            <a:off x="8781192" y="2891052"/>
            <a:ext cx="1338754" cy="1057269"/>
            <a:chOff x="8781192" y="2891052"/>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1192" y="3033921"/>
              <a:ext cx="914400" cy="914400"/>
            </a:xfrm>
            <a:prstGeom prst="rect">
              <a:avLst/>
            </a:prstGeom>
          </p:spPr>
        </p:pic>
        <p:sp>
          <p:nvSpPr>
            <p:cNvPr id="3" name="TextBox 2">
              <a:extLst>
                <a:ext uri="{FF2B5EF4-FFF2-40B4-BE49-F238E27FC236}">
                  <a16:creationId xmlns:a16="http://schemas.microsoft.com/office/drawing/2014/main" id="{3E4AC9AF-65A7-5A46-A8D4-CF3232684B8E}"/>
                </a:ext>
              </a:extLst>
            </p:cNvPr>
            <p:cNvSpPr txBox="1"/>
            <p:nvPr/>
          </p:nvSpPr>
          <p:spPr>
            <a:xfrm>
              <a:off x="8801906" y="2891052"/>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41" name="Group 40">
            <a:extLst>
              <a:ext uri="{FF2B5EF4-FFF2-40B4-BE49-F238E27FC236}">
                <a16:creationId xmlns:a16="http://schemas.microsoft.com/office/drawing/2014/main" id="{0F2D4035-6FE2-574E-B8F4-18A7E341B99A}"/>
              </a:ext>
            </a:extLst>
          </p:cNvPr>
          <p:cNvGrpSpPr/>
          <p:nvPr/>
        </p:nvGrpSpPr>
        <p:grpSpPr>
          <a:xfrm>
            <a:off x="7520113" y="2695602"/>
            <a:ext cx="1318040" cy="987947"/>
            <a:chOff x="7520113" y="2695602"/>
            <a:chExt cx="1318040" cy="987947"/>
          </a:xfrm>
        </p:grpSpPr>
        <p:grpSp>
          <p:nvGrpSpPr>
            <p:cNvPr id="42" name="Group 41">
              <a:extLst>
                <a:ext uri="{FF2B5EF4-FFF2-40B4-BE49-F238E27FC236}">
                  <a16:creationId xmlns:a16="http://schemas.microsoft.com/office/drawing/2014/main" id="{F8653243-3D96-4C42-836F-489CC8339A6A}"/>
                </a:ext>
              </a:extLst>
            </p:cNvPr>
            <p:cNvGrpSpPr/>
            <p:nvPr/>
          </p:nvGrpSpPr>
          <p:grpSpPr>
            <a:xfrm>
              <a:off x="7698113" y="2769149"/>
              <a:ext cx="914400" cy="914400"/>
              <a:chOff x="10007469" y="1320331"/>
              <a:chExt cx="914400" cy="914400"/>
            </a:xfrm>
          </p:grpSpPr>
          <p:pic>
            <p:nvPicPr>
              <p:cNvPr id="44" name="Graphic 43" descr="Syncing cloud outline">
                <a:extLst>
                  <a:ext uri="{FF2B5EF4-FFF2-40B4-BE49-F238E27FC236}">
                    <a16:creationId xmlns:a16="http://schemas.microsoft.com/office/drawing/2014/main" id="{22FB68AA-91C5-0244-A9DA-49C60EC3F1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45" name="Rectangle 44">
                <a:extLst>
                  <a:ext uri="{FF2B5EF4-FFF2-40B4-BE49-F238E27FC236}">
                    <a16:creationId xmlns:a16="http://schemas.microsoft.com/office/drawing/2014/main" id="{3E6430BB-D0F5-7F4D-8D13-11310F5BAC15}"/>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46" name="Picture 45" descr="Diagram&#10;&#10;Description automatically generated">
                <a:extLst>
                  <a:ext uri="{FF2B5EF4-FFF2-40B4-BE49-F238E27FC236}">
                    <a16:creationId xmlns:a16="http://schemas.microsoft.com/office/drawing/2014/main" id="{86B65D0E-5F79-384C-9B06-C1471FDDE88B}"/>
                  </a:ext>
                </a:extLst>
              </p:cNvPr>
              <p:cNvPicPr>
                <a:picLocks noChangeAspect="1"/>
              </p:cNvPicPr>
              <p:nvPr/>
            </p:nvPicPr>
            <p:blipFill>
              <a:blip r:embed="rId10"/>
              <a:stretch>
                <a:fillRect/>
              </a:stretch>
            </p:blipFill>
            <p:spPr>
              <a:xfrm>
                <a:off x="10251357" y="1687306"/>
                <a:ext cx="426623" cy="282828"/>
              </a:xfrm>
              <a:prstGeom prst="rect">
                <a:avLst/>
              </a:prstGeom>
            </p:spPr>
          </p:pic>
        </p:grpSp>
        <p:sp>
          <p:nvSpPr>
            <p:cNvPr id="43" name="TextBox 42">
              <a:extLst>
                <a:ext uri="{FF2B5EF4-FFF2-40B4-BE49-F238E27FC236}">
                  <a16:creationId xmlns:a16="http://schemas.microsoft.com/office/drawing/2014/main" id="{1123CCAF-66EA-A346-B899-951B8660C35C}"/>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spTree>
    <p:extLst>
      <p:ext uri="{BB962C8B-B14F-4D97-AF65-F5344CB8AC3E}">
        <p14:creationId xmlns:p14="http://schemas.microsoft.com/office/powerpoint/2010/main" val="383953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Outside Azure -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358116"/>
          </a:xfrm>
        </p:spPr>
        <p:txBody>
          <a:bodyPr/>
          <a:lstStyle/>
          <a:p>
            <a:pPr marL="342900" indent="-342900">
              <a:buFont typeface="Arial" panose="020B0604020202020204" pitchFamily="34" charset="0"/>
              <a:buChar char="•"/>
            </a:pPr>
            <a:r>
              <a:rPr lang="en-US" sz="2400" b="1">
                <a:latin typeface="+mn-lt"/>
              </a:rPr>
              <a:t>Linux server must be onboarded to Azure Arc and have the Azure Arc agent running and connected to Azure (see Arc documentation)</a:t>
            </a:r>
          </a:p>
          <a:p>
            <a:pPr marL="342900" indent="-342900">
              <a:buFont typeface="Arial" panose="020B0604020202020204" pitchFamily="34" charset="0"/>
              <a:buChar char="•"/>
            </a:pPr>
            <a:r>
              <a:rPr lang="en-US" sz="2400">
                <a:latin typeface="+mn-lt"/>
              </a:rPr>
              <a:t>Linux server must be running a distro supported for AAD SSH login</a:t>
            </a:r>
          </a:p>
          <a:p>
            <a:pPr marL="342900" indent="-342900">
              <a:buFont typeface="Arial" panose="020B0604020202020204" pitchFamily="34" charset="0"/>
              <a:buChar char="•"/>
            </a:pPr>
            <a:r>
              <a:rPr lang="en-US" sz="2400">
                <a:latin typeface="+mn-lt"/>
              </a:rPr>
              <a:t>Linux server must have OpenSSH Server installed – standard in almost all distros</a:t>
            </a:r>
          </a:p>
          <a:p>
            <a:pPr marL="342900" indent="-342900">
              <a:buFont typeface="Arial" panose="020B0604020202020204" pitchFamily="34" charset="0"/>
              <a:buChar char="•"/>
            </a:pPr>
            <a:r>
              <a:rPr lang="en-US" sz="2400">
                <a:latin typeface="+mn-lt"/>
              </a:rPr>
              <a:t>Linux server must be able to reach Azure endpoints (see Arc documentation)</a:t>
            </a:r>
          </a:p>
          <a:p>
            <a:pPr marL="342900" indent="-342900">
              <a:buFont typeface="Arial" panose="020B0604020202020204" pitchFamily="34" charset="0"/>
              <a:buChar char="•"/>
            </a:pPr>
            <a:r>
              <a:rPr lang="en-US" sz="2400">
                <a:latin typeface="+mn-lt"/>
              </a:rPr>
              <a:t>Linux server must have a System Assigned Managed Identity</a:t>
            </a:r>
          </a:p>
          <a:p>
            <a:pPr marL="342900" indent="-342900">
              <a:buFont typeface="Arial" panose="020B0604020202020204" pitchFamily="34" charset="0"/>
              <a:buChar char="•"/>
            </a:pPr>
            <a:r>
              <a:rPr lang="en-US" sz="2400">
                <a:latin typeface="+mn-lt"/>
              </a:rPr>
              <a:t>Linux server must have the </a:t>
            </a:r>
            <a:r>
              <a:rPr lang="en-US" sz="2400" err="1">
                <a:latin typeface="+mn-lt"/>
              </a:rPr>
              <a:t>aadsshlogin</a:t>
            </a:r>
            <a:r>
              <a:rPr lang="en-US" sz="2400">
                <a:latin typeface="+mn-lt"/>
              </a:rPr>
              <a:t> package installed</a:t>
            </a:r>
          </a:p>
          <a:p>
            <a:pPr marL="342900" indent="-342900">
              <a:buFont typeface="Arial" panose="020B0604020202020204" pitchFamily="34" charset="0"/>
              <a:buChar char="•"/>
            </a:pPr>
            <a:r>
              <a:rPr lang="en-US" sz="2400" b="1">
                <a:latin typeface="+mn-lt"/>
              </a:rPr>
              <a:t>Linux server must have Arc configured to allow inbound connections on the desired SSH port (22 by default)</a:t>
            </a:r>
          </a:p>
          <a:p>
            <a:pPr marL="571500" lvl="1" indent="-342900">
              <a:buFont typeface="Arial" panose="020B0604020202020204" pitchFamily="34" charset="0"/>
              <a:buChar char="•"/>
            </a:pPr>
            <a:r>
              <a:rPr lang="en-US" sz="2400" b="1"/>
              <a:t>This is Arc-specific, different than configuring the firewall</a:t>
            </a:r>
          </a:p>
        </p:txBody>
      </p:sp>
    </p:spTree>
    <p:extLst>
      <p:ext uri="{BB962C8B-B14F-4D97-AF65-F5344CB8AC3E}">
        <p14:creationId xmlns:p14="http://schemas.microsoft.com/office/powerpoint/2010/main" val="19982774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0" name="Group 9">
            <a:extLst>
              <a:ext uri="{FF2B5EF4-FFF2-40B4-BE49-F238E27FC236}">
                <a16:creationId xmlns:a16="http://schemas.microsoft.com/office/drawing/2014/main" id="{36C80B76-AB07-9842-9D11-EA44881A4F40}"/>
              </a:ext>
            </a:extLst>
          </p:cNvPr>
          <p:cNvGrpSpPr/>
          <p:nvPr/>
        </p:nvGrpSpPr>
        <p:grpSpPr>
          <a:xfrm>
            <a:off x="8881664" y="2580480"/>
            <a:ext cx="1061423" cy="1119422"/>
            <a:chOff x="7409986" y="2402259"/>
            <a:chExt cx="1061423" cy="1119422"/>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4213" y="2607281"/>
              <a:ext cx="914400" cy="914400"/>
            </a:xfrm>
            <a:prstGeom prst="rect">
              <a:avLst/>
            </a:prstGeom>
          </p:spPr>
        </p:pic>
        <p:sp>
          <p:nvSpPr>
            <p:cNvPr id="9" name="TextBox 8">
              <a:extLst>
                <a:ext uri="{FF2B5EF4-FFF2-40B4-BE49-F238E27FC236}">
                  <a16:creationId xmlns:a16="http://schemas.microsoft.com/office/drawing/2014/main" id="{9292CB87-782D-634F-BB41-286A44BF1FF5}"/>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cxnSp>
        <p:nvCxnSpPr>
          <p:cNvPr id="42" name="Straight Arrow Connector 41">
            <a:extLst>
              <a:ext uri="{FF2B5EF4-FFF2-40B4-BE49-F238E27FC236}">
                <a16:creationId xmlns:a16="http://schemas.microsoft.com/office/drawing/2014/main" id="{74BC2F4E-9B2E-C840-8F44-5CC41A8B242D}"/>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5" name="Rounded Rectangle 94">
            <a:extLst>
              <a:ext uri="{FF2B5EF4-FFF2-40B4-BE49-F238E27FC236}">
                <a16:creationId xmlns:a16="http://schemas.microsoft.com/office/drawing/2014/main" id="{E4E494F2-E022-4C4B-902A-4047A5862142}"/>
              </a:ext>
            </a:extLst>
          </p:cNvPr>
          <p:cNvSpPr/>
          <p:nvPr/>
        </p:nvSpPr>
        <p:spPr bwMode="auto">
          <a:xfrm>
            <a:off x="6100129" y="4296946"/>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VM Extension Installed</a:t>
            </a:r>
          </a:p>
        </p:txBody>
      </p:sp>
      <p:sp>
        <p:nvSpPr>
          <p:cNvPr id="96" name="Rounded Rectangle 95">
            <a:extLst>
              <a:ext uri="{FF2B5EF4-FFF2-40B4-BE49-F238E27FC236}">
                <a16:creationId xmlns:a16="http://schemas.microsoft.com/office/drawing/2014/main" id="{FA6C0C0F-8EF7-EF46-9F6B-BDEEDF2E569A}"/>
              </a:ext>
            </a:extLst>
          </p:cNvPr>
          <p:cNvSpPr/>
          <p:nvPr/>
        </p:nvSpPr>
        <p:spPr bwMode="auto">
          <a:xfrm>
            <a:off x="991063" y="1791872"/>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Client Components Installed</a:t>
            </a:r>
          </a:p>
        </p:txBody>
      </p:sp>
      <p:sp>
        <p:nvSpPr>
          <p:cNvPr id="63" name="Rounded Rectangle 62">
            <a:extLst>
              <a:ext uri="{FF2B5EF4-FFF2-40B4-BE49-F238E27FC236}">
                <a16:creationId xmlns:a16="http://schemas.microsoft.com/office/drawing/2014/main" id="{E92D5065-44B8-5240-94A2-C604F5016CC0}"/>
              </a:ext>
            </a:extLst>
          </p:cNvPr>
          <p:cNvSpPr/>
          <p:nvPr/>
        </p:nvSpPr>
        <p:spPr bwMode="auto">
          <a:xfrm>
            <a:off x="8074172" y="6099300"/>
            <a:ext cx="201547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Arc Agent Installed on VM</a:t>
            </a:r>
          </a:p>
        </p:txBody>
      </p:sp>
      <p:sp>
        <p:nvSpPr>
          <p:cNvPr id="57" name="TextBox 56">
            <a:extLst>
              <a:ext uri="{FF2B5EF4-FFF2-40B4-BE49-F238E27FC236}">
                <a16:creationId xmlns:a16="http://schemas.microsoft.com/office/drawing/2014/main" id="{5A90DE03-CC6B-1D4A-80F4-8284D6FBF03A}"/>
              </a:ext>
            </a:extLst>
          </p:cNvPr>
          <p:cNvSpPr txBox="1"/>
          <p:nvPr/>
        </p:nvSpPr>
        <p:spPr>
          <a:xfrm>
            <a:off x="3831412" y="1855019"/>
            <a:ext cx="2403991" cy="738664"/>
          </a:xfrm>
          <a:prstGeom prst="rect">
            <a:avLst/>
          </a:prstGeom>
          <a:solidFill>
            <a:schemeClr val="bg1"/>
          </a:solidFill>
        </p:spPr>
        <p:txBody>
          <a:bodyPr wrap="square" lIns="0" tIns="0" rIns="0" bIns="0" rtlCol="0">
            <a:spAutoFit/>
          </a:bodyPr>
          <a:lstStyle/>
          <a:p>
            <a:pPr algn="ctr"/>
            <a:r>
              <a:rPr lang="en-US" sz="1600"/>
              <a:t>SSH Cert Requested from MSAL (instead of access token)</a:t>
            </a:r>
          </a:p>
        </p:txBody>
      </p:sp>
      <p:grpSp>
        <p:nvGrpSpPr>
          <p:cNvPr id="5" name="Group 4">
            <a:extLst>
              <a:ext uri="{FF2B5EF4-FFF2-40B4-BE49-F238E27FC236}">
                <a16:creationId xmlns:a16="http://schemas.microsoft.com/office/drawing/2014/main" id="{EB22F82F-9242-454A-86E7-07B8E2392BBA}"/>
              </a:ext>
            </a:extLst>
          </p:cNvPr>
          <p:cNvGrpSpPr/>
          <p:nvPr/>
        </p:nvGrpSpPr>
        <p:grpSpPr>
          <a:xfrm>
            <a:off x="7542485" y="2720758"/>
            <a:ext cx="1061423" cy="788364"/>
            <a:chOff x="7267859" y="2588237"/>
            <a:chExt cx="1061423" cy="788364"/>
          </a:xfrm>
        </p:grpSpPr>
        <p:pic>
          <p:nvPicPr>
            <p:cNvPr id="1026" name="Picture 2">
              <a:extLst>
                <a:ext uri="{FF2B5EF4-FFF2-40B4-BE49-F238E27FC236}">
                  <a16:creationId xmlns:a16="http://schemas.microsoft.com/office/drawing/2014/main" id="{71962C0B-2B94-FD48-A803-37A12EA59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B547E2-434E-2843-B36C-099BBDE76C7B}"/>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cxnSp>
        <p:nvCxnSpPr>
          <p:cNvPr id="45" name="Straight Arrow Connector 44">
            <a:extLst>
              <a:ext uri="{FF2B5EF4-FFF2-40B4-BE49-F238E27FC236}">
                <a16:creationId xmlns:a16="http://schemas.microsoft.com/office/drawing/2014/main" id="{9847BBC7-A7CC-C848-8197-23456CBC0627}"/>
              </a:ext>
            </a:extLst>
          </p:cNvPr>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244F2AB2-6510-FE48-B063-1920EF03A507}"/>
              </a:ext>
            </a:extLst>
          </p:cNvPr>
          <p:cNvSpPr/>
          <p:nvPr/>
        </p:nvSpPr>
        <p:spPr bwMode="auto">
          <a:xfrm>
            <a:off x="8633419" y="4004886"/>
            <a:ext cx="201547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Linux VM Connected to Azure Arc Service</a:t>
            </a:r>
          </a:p>
        </p:txBody>
      </p:sp>
      <p:sp>
        <p:nvSpPr>
          <p:cNvPr id="19" name="Rounded Rectangle 18">
            <a:extLst>
              <a:ext uri="{FF2B5EF4-FFF2-40B4-BE49-F238E27FC236}">
                <a16:creationId xmlns:a16="http://schemas.microsoft.com/office/drawing/2014/main" id="{65BC978E-4598-FE46-8BE0-88906B61CB07}"/>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49" name="Group 48">
            <a:extLst>
              <a:ext uri="{FF2B5EF4-FFF2-40B4-BE49-F238E27FC236}">
                <a16:creationId xmlns:a16="http://schemas.microsoft.com/office/drawing/2014/main" id="{7FC27667-E7DF-A341-A691-66D96757AAC0}"/>
              </a:ext>
            </a:extLst>
          </p:cNvPr>
          <p:cNvGrpSpPr/>
          <p:nvPr/>
        </p:nvGrpSpPr>
        <p:grpSpPr>
          <a:xfrm>
            <a:off x="7935280" y="1770966"/>
            <a:ext cx="1318040" cy="914400"/>
            <a:chOff x="7421556" y="2769149"/>
            <a:chExt cx="1318040" cy="914400"/>
          </a:xfrm>
        </p:grpSpPr>
        <p:grpSp>
          <p:nvGrpSpPr>
            <p:cNvPr id="50" name="Group 49">
              <a:extLst>
                <a:ext uri="{FF2B5EF4-FFF2-40B4-BE49-F238E27FC236}">
                  <a16:creationId xmlns:a16="http://schemas.microsoft.com/office/drawing/2014/main" id="{FFDCC399-A9EF-EE4F-9596-B2AA3416C455}"/>
                </a:ext>
              </a:extLst>
            </p:cNvPr>
            <p:cNvGrpSpPr/>
            <p:nvPr/>
          </p:nvGrpSpPr>
          <p:grpSpPr>
            <a:xfrm>
              <a:off x="7698113" y="2769149"/>
              <a:ext cx="914400" cy="914400"/>
              <a:chOff x="10007469" y="1320331"/>
              <a:chExt cx="914400" cy="914400"/>
            </a:xfrm>
          </p:grpSpPr>
          <p:pic>
            <p:nvPicPr>
              <p:cNvPr id="52" name="Graphic 51" descr="Syncing cloud outline">
                <a:extLst>
                  <a:ext uri="{FF2B5EF4-FFF2-40B4-BE49-F238E27FC236}">
                    <a16:creationId xmlns:a16="http://schemas.microsoft.com/office/drawing/2014/main" id="{EEFA178D-8650-A744-9B61-7E58E9457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7469" y="1320331"/>
                <a:ext cx="914400" cy="914400"/>
              </a:xfrm>
              <a:prstGeom prst="rect">
                <a:avLst/>
              </a:prstGeom>
            </p:spPr>
          </p:pic>
          <p:sp>
            <p:nvSpPr>
              <p:cNvPr id="53" name="Rectangle 52">
                <a:extLst>
                  <a:ext uri="{FF2B5EF4-FFF2-40B4-BE49-F238E27FC236}">
                    <a16:creationId xmlns:a16="http://schemas.microsoft.com/office/drawing/2014/main" id="{4E5A918C-2B7C-114D-9465-40E382C86B92}"/>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4" name="Picture 53" descr="Diagram&#10;&#10;Description automatically generated">
                <a:extLst>
                  <a:ext uri="{FF2B5EF4-FFF2-40B4-BE49-F238E27FC236}">
                    <a16:creationId xmlns:a16="http://schemas.microsoft.com/office/drawing/2014/main" id="{A2D53BBC-34C4-AC48-93A2-72F086F08040}"/>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51" name="TextBox 50">
              <a:extLst>
                <a:ext uri="{FF2B5EF4-FFF2-40B4-BE49-F238E27FC236}">
                  <a16:creationId xmlns:a16="http://schemas.microsoft.com/office/drawing/2014/main" id="{0839B3A6-105C-E646-8493-2B7FE6E0E2D1}"/>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spTree>
    <p:extLst>
      <p:ext uri="{BB962C8B-B14F-4D97-AF65-F5344CB8AC3E}">
        <p14:creationId xmlns:p14="http://schemas.microsoft.com/office/powerpoint/2010/main" val="203984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6"/>
                                        </p:tgtEl>
                                      </p:cBhvr>
                                    </p:animEffect>
                                    <p:set>
                                      <p:cBhvr>
                                        <p:cTn id="25" dur="1" fill="hold">
                                          <p:stCondLst>
                                            <p:cond delay="499"/>
                                          </p:stCondLst>
                                        </p:cTn>
                                        <p:tgtEl>
                                          <p:spTgt spid="4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xit" presetSubtype="0" fill="hold" grpId="1" nodeType="withEffect">
                                  <p:stCondLst>
                                    <p:cond delay="0"/>
                                  </p:stCondLst>
                                  <p:childTnLst>
                                    <p:animEffect transition="out" filter="fade">
                                      <p:cBhvr>
                                        <p:cTn id="41" dur="500"/>
                                        <p:tgtEl>
                                          <p:spTgt spid="95"/>
                                        </p:tgtEl>
                                      </p:cBhvr>
                                    </p:animEffect>
                                    <p:set>
                                      <p:cBhvr>
                                        <p:cTn id="42" dur="1" fill="hold">
                                          <p:stCondLst>
                                            <p:cond delay="499"/>
                                          </p:stCondLst>
                                        </p:cTn>
                                        <p:tgtEl>
                                          <p:spTgt spid="95"/>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xit" presetSubtype="0" fill="hold" grpId="1" nodeType="withEffect">
                                  <p:stCondLst>
                                    <p:cond delay="0"/>
                                  </p:stCondLst>
                                  <p:childTnLst>
                                    <p:animEffect transition="out" filter="fade">
                                      <p:cBhvr>
                                        <p:cTn id="52" dur="500"/>
                                        <p:tgtEl>
                                          <p:spTgt spid="96"/>
                                        </p:tgtEl>
                                      </p:cBhvr>
                                    </p:animEffect>
                                    <p:set>
                                      <p:cBhvr>
                                        <p:cTn id="53" dur="1" fill="hold">
                                          <p:stCondLst>
                                            <p:cond delay="499"/>
                                          </p:stCondLst>
                                        </p:cTn>
                                        <p:tgtEl>
                                          <p:spTgt spid="9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7" grpId="0" animBg="1"/>
      <p:bldP spid="95" grpId="0" animBg="1"/>
      <p:bldP spid="95" grpId="1" animBg="1"/>
      <p:bldP spid="96" grpId="0" animBg="1"/>
      <p:bldP spid="96" grpId="1" animBg="1"/>
      <p:bldP spid="63" grpId="0" animBg="1"/>
      <p:bldP spid="63" grpId="1" animBg="1"/>
      <p:bldP spid="57" grpId="0" animBg="1"/>
      <p:bldP spid="46" grpId="0" animBg="1"/>
      <p:bldP spid="46"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Graphic 60" descr="Cloud with solid fill">
            <a:extLst>
              <a:ext uri="{FF2B5EF4-FFF2-40B4-BE49-F238E27FC236}">
                <a16:creationId xmlns:a16="http://schemas.microsoft.com/office/drawing/2014/main" id="{613AD32D-B636-7A4C-89CD-E4186850F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cxnSp>
        <p:nvCxnSpPr>
          <p:cNvPr id="42" name="Straight Arrow Connector 41">
            <a:extLst>
              <a:ext uri="{FF2B5EF4-FFF2-40B4-BE49-F238E27FC236}">
                <a16:creationId xmlns:a16="http://schemas.microsoft.com/office/drawing/2014/main" id="{74BC2F4E-9B2E-C840-8F44-5CC41A8B242D}"/>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7DFDE1-DDAA-F746-B89A-8EF5E2EFE633}"/>
              </a:ext>
            </a:extLst>
          </p:cNvPr>
          <p:cNvCxnSpPr>
            <a:stCxn id="11" idx="2"/>
            <a:endCxn id="14" idx="0"/>
          </p:cNvCxnSpPr>
          <p:nvPr/>
        </p:nvCxnSpPr>
        <p:spPr>
          <a:xfrm>
            <a:off x="1401515" y="2845997"/>
            <a:ext cx="681790" cy="15145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BF16FC-B2F2-CA41-9691-637A2EFD0CAB}"/>
              </a:ext>
            </a:extLst>
          </p:cNvPr>
          <p:cNvCxnSpPr>
            <a:cxnSpLocks/>
            <a:stCxn id="32" idx="3"/>
          </p:cNvCxnSpPr>
          <p:nvPr/>
        </p:nvCxnSpPr>
        <p:spPr>
          <a:xfrm flipV="1">
            <a:off x="6654039" y="5075909"/>
            <a:ext cx="145740" cy="1404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195A318-93E0-4248-8558-F7D245D87CA7}"/>
              </a:ext>
            </a:extLst>
          </p:cNvPr>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629C67-BECF-384C-8B31-ADDD8C3F29C1}"/>
              </a:ext>
            </a:extLst>
          </p:cNvPr>
          <p:cNvCxnSpPr>
            <a:cxnSpLocks/>
          </p:cNvCxnSpPr>
          <p:nvPr/>
        </p:nvCxnSpPr>
        <p:spPr>
          <a:xfrm>
            <a:off x="8044685" y="5075909"/>
            <a:ext cx="315544" cy="30888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A4C2A-D73A-BE46-842F-6C94803355FB}"/>
              </a:ext>
            </a:extLst>
          </p:cNvPr>
          <p:cNvCxnSpPr>
            <a:cxnSpLocks/>
          </p:cNvCxnSpPr>
          <p:nvPr/>
        </p:nvCxnSpPr>
        <p:spPr>
          <a:xfrm flipH="1" flipV="1">
            <a:off x="7045765" y="3169390"/>
            <a:ext cx="1678357" cy="2174612"/>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4FB23D-63AA-484A-BC28-018DD61B2799}"/>
              </a:ext>
            </a:extLst>
          </p:cNvPr>
          <p:cNvCxnSpPr>
            <a:cxnSpLocks/>
            <a:stCxn id="32" idx="2"/>
          </p:cNvCxnSpPr>
          <p:nvPr/>
        </p:nvCxnSpPr>
        <p:spPr>
          <a:xfrm>
            <a:off x="6065930" y="5384797"/>
            <a:ext cx="733849" cy="35661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D87B49-F596-A744-9A3E-F54158E51BBF}"/>
              </a:ext>
            </a:extLst>
          </p:cNvPr>
          <p:cNvCxnSpPr>
            <a:cxnSpLocks/>
          </p:cNvCxnSpPr>
          <p:nvPr/>
        </p:nvCxnSpPr>
        <p:spPr>
          <a:xfrm flipV="1">
            <a:off x="8044685" y="5741413"/>
            <a:ext cx="239680" cy="75772"/>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1BC1B-60E2-0241-B287-A5ED17E3F308}"/>
              </a:ext>
            </a:extLst>
          </p:cNvPr>
          <p:cNvCxnSpPr>
            <a:cxnSpLocks/>
          </p:cNvCxnSpPr>
          <p:nvPr/>
        </p:nvCxnSpPr>
        <p:spPr>
          <a:xfrm flipH="1" flipV="1">
            <a:off x="9134669" y="3509122"/>
            <a:ext cx="223935" cy="183488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Lst>
          </p:cNvPr>
          <p:cNvCxnSpPr>
            <a:cxnSpLocks/>
            <a:endCxn id="69" idx="1"/>
          </p:cNvCxnSpPr>
          <p:nvPr/>
        </p:nvCxnSpPr>
        <p:spPr>
          <a:xfrm>
            <a:off x="2671414" y="3292289"/>
            <a:ext cx="5052078" cy="30232"/>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2" name="TextBox 91">
            <a:extLst>
              <a:ext uri="{FF2B5EF4-FFF2-40B4-BE49-F238E27FC236}">
                <a16:creationId xmlns:a16="http://schemas.microsoft.com/office/drawing/2014/main" id="{BB37D476-F945-2946-8F4D-FF1584572CA2}"/>
              </a:ext>
            </a:extLst>
          </p:cNvPr>
          <p:cNvSpPr txBox="1"/>
          <p:nvPr/>
        </p:nvSpPr>
        <p:spPr>
          <a:xfrm>
            <a:off x="5343902" y="3781318"/>
            <a:ext cx="2263234" cy="307777"/>
          </a:xfrm>
          <a:prstGeom prst="rect">
            <a:avLst/>
          </a:prstGeom>
          <a:noFill/>
        </p:spPr>
        <p:txBody>
          <a:bodyPr wrap="square" lIns="0" tIns="0" rIns="0" bIns="0" rtlCol="0">
            <a:spAutoFit/>
          </a:bodyPr>
          <a:lstStyle/>
          <a:p>
            <a:pPr algn="l"/>
            <a:r>
              <a:rPr lang="en-US" sz="2000"/>
              <a:t>SSH Cert Validated</a:t>
            </a:r>
          </a:p>
        </p:txBody>
      </p:sp>
      <p:sp>
        <p:nvSpPr>
          <p:cNvPr id="39" name="TextBox 38">
            <a:extLst>
              <a:ext uri="{FF2B5EF4-FFF2-40B4-BE49-F238E27FC236}">
                <a16:creationId xmlns:a16="http://schemas.microsoft.com/office/drawing/2014/main" id="{4DC7BD16-487B-6E4A-A42C-0C7AB3EB6612}"/>
              </a:ext>
            </a:extLst>
          </p:cNvPr>
          <p:cNvSpPr txBox="1"/>
          <p:nvPr/>
        </p:nvSpPr>
        <p:spPr>
          <a:xfrm>
            <a:off x="3852221" y="3346317"/>
            <a:ext cx="1561742" cy="738664"/>
          </a:xfrm>
          <a:prstGeom prst="rect">
            <a:avLst/>
          </a:prstGeom>
          <a:noFill/>
        </p:spPr>
        <p:txBody>
          <a:bodyPr wrap="square" lIns="0" tIns="0" rIns="0" bIns="0" rtlCol="0">
            <a:spAutoFit/>
          </a:bodyPr>
          <a:lstStyle/>
          <a:p>
            <a:pPr algn="l"/>
            <a:r>
              <a:rPr lang="en-US" sz="1600">
                <a:solidFill>
                  <a:srgbClr val="8661C5"/>
                </a:solidFill>
              </a:rPr>
              <a:t>SSH Cert Sent, Waiting for Tunnel</a:t>
            </a:r>
          </a:p>
        </p:txBody>
      </p:sp>
      <p:sp>
        <p:nvSpPr>
          <p:cNvPr id="67" name="Rounded Rectangle 66">
            <a:extLst>
              <a:ext uri="{FF2B5EF4-FFF2-40B4-BE49-F238E27FC236}">
                <a16:creationId xmlns:a16="http://schemas.microsoft.com/office/drawing/2014/main" id="{6C0DEB81-ED2E-3840-B33F-2BFA414C2EA3}"/>
              </a:ext>
            </a:extLst>
          </p:cNvPr>
          <p:cNvSpPr/>
          <p:nvPr/>
        </p:nvSpPr>
        <p:spPr bwMode="auto">
          <a:xfrm>
            <a:off x="9794430" y="1297364"/>
            <a:ext cx="2630762" cy="1652448"/>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100">
                <a:solidFill>
                  <a:schemeClr val="tx1"/>
                </a:solidFill>
              </a:rPr>
              <a:t>PIM integration supported for Azure RBAC roles</a:t>
            </a:r>
          </a:p>
          <a:p>
            <a:pPr algn="l"/>
            <a:endParaRPr lang="en-US" sz="1100">
              <a:solidFill>
                <a:schemeClr val="tx1"/>
              </a:solidFill>
            </a:endParaRPr>
          </a:p>
          <a:p>
            <a:r>
              <a:rPr lang="en-US" sz="1100">
                <a:solidFill>
                  <a:schemeClr val="tx1"/>
                </a:solidFill>
              </a:rPr>
              <a:t>Admin (</a:t>
            </a:r>
            <a:r>
              <a:rPr lang="en-US" sz="1100" err="1">
                <a:solidFill>
                  <a:schemeClr val="tx1"/>
                </a:solidFill>
              </a:rPr>
              <a:t>sudo</a:t>
            </a:r>
            <a:r>
              <a:rPr lang="en-US" sz="1100">
                <a:solidFill>
                  <a:schemeClr val="tx1"/>
                </a:solidFill>
              </a:rPr>
              <a:t>) role: Virtual Machine Administrator Login</a:t>
            </a:r>
          </a:p>
          <a:p>
            <a:endParaRPr lang="en-US" sz="1100">
              <a:solidFill>
                <a:schemeClr val="tx1"/>
              </a:solidFill>
            </a:endParaRPr>
          </a:p>
          <a:p>
            <a:r>
              <a:rPr lang="en-US" sz="1100">
                <a:solidFill>
                  <a:schemeClr val="tx1"/>
                </a:solidFill>
              </a:rPr>
              <a:t>Non-Admin role: Virtual Machine User Login</a:t>
            </a:r>
          </a:p>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cxnSp>
        <p:nvCxnSpPr>
          <p:cNvPr id="46" name="Curved Connector 45">
            <a:extLst>
              <a:ext uri="{FF2B5EF4-FFF2-40B4-BE49-F238E27FC236}">
                <a16:creationId xmlns:a16="http://schemas.microsoft.com/office/drawing/2014/main" id="{31AC7522-6D90-E44F-8D01-C84BFD398870}"/>
              </a:ext>
            </a:extLst>
          </p:cNvPr>
          <p:cNvCxnSpPr>
            <a:cxnSpLocks/>
            <a:stCxn id="67" idx="2"/>
            <a:endCxn id="63" idx="3"/>
          </p:cNvCxnSpPr>
          <p:nvPr/>
        </p:nvCxnSpPr>
        <p:spPr>
          <a:xfrm rot="5400000">
            <a:off x="10343606" y="2476497"/>
            <a:ext cx="292890" cy="1239520"/>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F1E4577-6872-9C44-AF21-9690FE475AB0}"/>
              </a:ext>
            </a:extLst>
          </p:cNvPr>
          <p:cNvSpPr txBox="1"/>
          <p:nvPr/>
        </p:nvSpPr>
        <p:spPr>
          <a:xfrm>
            <a:off x="3981311" y="1726516"/>
            <a:ext cx="2375526" cy="830997"/>
          </a:xfrm>
          <a:prstGeom prst="rect">
            <a:avLst/>
          </a:prstGeom>
          <a:solidFill>
            <a:schemeClr val="bg1"/>
          </a:solidFill>
        </p:spPr>
        <p:txBody>
          <a:bodyPr wrap="square" lIns="0" tIns="0" rIns="0" bIns="0" rtlCol="0" anchor="t">
            <a:spAutoFit/>
          </a:bodyPr>
          <a:lstStyle/>
          <a:p>
            <a:pPr algn="ctr"/>
            <a:r>
              <a:rPr lang="en-US" sz="1800"/>
              <a:t>“Ephemeral” SSH Cert Returned (basically a 1 hour access token)</a:t>
            </a:r>
          </a:p>
        </p:txBody>
      </p:sp>
      <p:sp>
        <p:nvSpPr>
          <p:cNvPr id="59" name="Rounded Rectangle 58">
            <a:extLst>
              <a:ext uri="{FF2B5EF4-FFF2-40B4-BE49-F238E27FC236}">
                <a16:creationId xmlns:a16="http://schemas.microsoft.com/office/drawing/2014/main" id="{D4C74E25-86B7-2E43-A75B-76EBB1A76A2C}"/>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grpSp>
        <p:nvGrpSpPr>
          <p:cNvPr id="62" name="Group 61">
            <a:extLst>
              <a:ext uri="{FF2B5EF4-FFF2-40B4-BE49-F238E27FC236}">
                <a16:creationId xmlns:a16="http://schemas.microsoft.com/office/drawing/2014/main" id="{3CE66E5A-D555-2C49-8B1D-0FA2FD211309}"/>
              </a:ext>
            </a:extLst>
          </p:cNvPr>
          <p:cNvGrpSpPr/>
          <p:nvPr/>
        </p:nvGrpSpPr>
        <p:grpSpPr>
          <a:xfrm>
            <a:off x="8881664" y="2580480"/>
            <a:ext cx="1061423" cy="1119422"/>
            <a:chOff x="7409986" y="2402259"/>
            <a:chExt cx="1061423" cy="1119422"/>
          </a:xfrm>
        </p:grpSpPr>
        <p:pic>
          <p:nvPicPr>
            <p:cNvPr id="63" name="Graphic 62" descr="Syncing cloud outline">
              <a:extLst>
                <a:ext uri="{FF2B5EF4-FFF2-40B4-BE49-F238E27FC236}">
                  <a16:creationId xmlns:a16="http://schemas.microsoft.com/office/drawing/2014/main" id="{04870A94-3491-7341-9DBC-1FEF13D247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4213" y="2607281"/>
              <a:ext cx="914400" cy="914400"/>
            </a:xfrm>
            <a:prstGeom prst="rect">
              <a:avLst/>
            </a:prstGeom>
          </p:spPr>
        </p:pic>
        <p:sp>
          <p:nvSpPr>
            <p:cNvPr id="65" name="TextBox 64">
              <a:extLst>
                <a:ext uri="{FF2B5EF4-FFF2-40B4-BE49-F238E27FC236}">
                  <a16:creationId xmlns:a16="http://schemas.microsoft.com/office/drawing/2014/main" id="{98FB7B98-C5FE-3645-AB64-8A7E3A18B40B}"/>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68" name="Group 67">
            <a:extLst>
              <a:ext uri="{FF2B5EF4-FFF2-40B4-BE49-F238E27FC236}">
                <a16:creationId xmlns:a16="http://schemas.microsoft.com/office/drawing/2014/main" id="{F72D7EB1-C858-AF4A-846D-E0ABDC5287E9}"/>
              </a:ext>
            </a:extLst>
          </p:cNvPr>
          <p:cNvGrpSpPr/>
          <p:nvPr/>
        </p:nvGrpSpPr>
        <p:grpSpPr>
          <a:xfrm>
            <a:off x="7542485" y="2720758"/>
            <a:ext cx="1061423" cy="788364"/>
            <a:chOff x="7267859" y="2588237"/>
            <a:chExt cx="1061423" cy="788364"/>
          </a:xfrm>
        </p:grpSpPr>
        <p:pic>
          <p:nvPicPr>
            <p:cNvPr id="69" name="Picture 2">
              <a:extLst>
                <a:ext uri="{FF2B5EF4-FFF2-40B4-BE49-F238E27FC236}">
                  <a16:creationId xmlns:a16="http://schemas.microsoft.com/office/drawing/2014/main" id="{7FD9747D-162C-A54D-A47D-1310B52C1D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2A99C51F-9635-0841-B1CB-D1A5CC7715C3}"/>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sp>
        <p:nvSpPr>
          <p:cNvPr id="93" name="TextBox 92">
            <a:extLst>
              <a:ext uri="{FF2B5EF4-FFF2-40B4-BE49-F238E27FC236}">
                <a16:creationId xmlns:a16="http://schemas.microsoft.com/office/drawing/2014/main" id="{396B004E-644C-E644-A983-838062897759}"/>
              </a:ext>
            </a:extLst>
          </p:cNvPr>
          <p:cNvSpPr txBox="1"/>
          <p:nvPr/>
        </p:nvSpPr>
        <p:spPr>
          <a:xfrm>
            <a:off x="9304735" y="3825235"/>
            <a:ext cx="2370631" cy="246221"/>
          </a:xfrm>
          <a:prstGeom prst="rect">
            <a:avLst/>
          </a:prstGeom>
          <a:noFill/>
        </p:spPr>
        <p:txBody>
          <a:bodyPr wrap="square" lIns="0" tIns="0" rIns="0" bIns="0" rtlCol="0">
            <a:spAutoFit/>
          </a:bodyPr>
          <a:lstStyle/>
          <a:p>
            <a:pPr algn="l"/>
            <a:r>
              <a:rPr lang="en-US" sz="1600"/>
              <a:t>RBAC Role Checked</a:t>
            </a:r>
          </a:p>
        </p:txBody>
      </p:sp>
      <p:sp>
        <p:nvSpPr>
          <p:cNvPr id="3" name="Rounded Rectangle 2">
            <a:extLst>
              <a:ext uri="{FF2B5EF4-FFF2-40B4-BE49-F238E27FC236}">
                <a16:creationId xmlns:a16="http://schemas.microsoft.com/office/drawing/2014/main" id="{B845C390-38D4-4549-A462-7974710AB631}"/>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80" name="Group 79">
            <a:extLst>
              <a:ext uri="{FF2B5EF4-FFF2-40B4-BE49-F238E27FC236}">
                <a16:creationId xmlns:a16="http://schemas.microsoft.com/office/drawing/2014/main" id="{9782F219-1A0A-C742-9AD7-EA75293D542B}"/>
              </a:ext>
            </a:extLst>
          </p:cNvPr>
          <p:cNvGrpSpPr/>
          <p:nvPr/>
        </p:nvGrpSpPr>
        <p:grpSpPr>
          <a:xfrm>
            <a:off x="7935280" y="1770966"/>
            <a:ext cx="1318040" cy="914400"/>
            <a:chOff x="7421556" y="2769149"/>
            <a:chExt cx="1318040" cy="914400"/>
          </a:xfrm>
        </p:grpSpPr>
        <p:grpSp>
          <p:nvGrpSpPr>
            <p:cNvPr id="81" name="Group 80">
              <a:extLst>
                <a:ext uri="{FF2B5EF4-FFF2-40B4-BE49-F238E27FC236}">
                  <a16:creationId xmlns:a16="http://schemas.microsoft.com/office/drawing/2014/main" id="{3F7BA478-A947-934D-BA7C-5567D73B94F6}"/>
                </a:ext>
              </a:extLst>
            </p:cNvPr>
            <p:cNvGrpSpPr/>
            <p:nvPr/>
          </p:nvGrpSpPr>
          <p:grpSpPr>
            <a:xfrm>
              <a:off x="7698113" y="2769149"/>
              <a:ext cx="914400" cy="914400"/>
              <a:chOff x="10007469" y="1320331"/>
              <a:chExt cx="914400" cy="914400"/>
            </a:xfrm>
          </p:grpSpPr>
          <p:pic>
            <p:nvPicPr>
              <p:cNvPr id="87" name="Graphic 86" descr="Syncing cloud outline">
                <a:extLst>
                  <a:ext uri="{FF2B5EF4-FFF2-40B4-BE49-F238E27FC236}">
                    <a16:creationId xmlns:a16="http://schemas.microsoft.com/office/drawing/2014/main" id="{D0E876EF-8C29-884A-AC8D-D51D34603B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89" name="Rectangle 88">
                <a:extLst>
                  <a:ext uri="{FF2B5EF4-FFF2-40B4-BE49-F238E27FC236}">
                    <a16:creationId xmlns:a16="http://schemas.microsoft.com/office/drawing/2014/main" id="{86FA04CB-33F4-454A-88AE-B8581DA021C7}"/>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0" name="Picture 89" descr="Diagram&#10;&#10;Description automatically generated">
                <a:extLst>
                  <a:ext uri="{FF2B5EF4-FFF2-40B4-BE49-F238E27FC236}">
                    <a16:creationId xmlns:a16="http://schemas.microsoft.com/office/drawing/2014/main" id="{A8373030-842D-1E47-9E72-F8EDC0664E92}"/>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84" name="TextBox 83">
              <a:extLst>
                <a:ext uri="{FF2B5EF4-FFF2-40B4-BE49-F238E27FC236}">
                  <a16:creationId xmlns:a16="http://schemas.microsoft.com/office/drawing/2014/main" id="{FE5BCC94-19A3-B54D-998A-B892AF04D5B5}"/>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cxnSp>
        <p:nvCxnSpPr>
          <p:cNvPr id="91" name="Straight Arrow Connector 90">
            <a:extLst>
              <a:ext uri="{FF2B5EF4-FFF2-40B4-BE49-F238E27FC236}">
                <a16:creationId xmlns:a16="http://schemas.microsoft.com/office/drawing/2014/main" id="{AED321D5-0252-5C46-8D1A-F82E36186CA2}"/>
              </a:ext>
            </a:extLst>
          </p:cNvPr>
          <p:cNvCxnSpPr>
            <a:cxnSpLocks/>
          </p:cNvCxnSpPr>
          <p:nvPr/>
        </p:nvCxnSpPr>
        <p:spPr>
          <a:xfrm flipH="1" flipV="1">
            <a:off x="8481527" y="2491273"/>
            <a:ext cx="644710" cy="678117"/>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Diploma with solid fill">
            <a:extLst>
              <a:ext uri="{FF2B5EF4-FFF2-40B4-BE49-F238E27FC236}">
                <a16:creationId xmlns:a16="http://schemas.microsoft.com/office/drawing/2014/main" id="{66AD0FAC-05B8-784B-8ACE-2E9C5B4924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63" y="2690199"/>
            <a:ext cx="338604" cy="338604"/>
          </a:xfrm>
          <a:prstGeom prst="rect">
            <a:avLst/>
          </a:prstGeom>
        </p:spPr>
      </p:pic>
    </p:spTree>
    <p:extLst>
      <p:ext uri="{BB962C8B-B14F-4D97-AF65-F5344CB8AC3E}">
        <p14:creationId xmlns:p14="http://schemas.microsoft.com/office/powerpoint/2010/main" val="2428426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046 L 0.00052 -0.00023 L -0.04011 -0.00139 C -0.04623 -0.00162 -0.05222 -0.00185 -0.05821 -0.00209 C -0.06224 -0.00232 -0.06628 -0.00278 -0.07045 -0.00301 L -0.10808 -0.00371 L -0.1362 -0.0044 L -0.24323 -0.00533 C -0.25717 -0.00602 -0.26797 -0.00671 -0.28217 -0.00695 C -0.28855 -0.00695 -0.2948 -0.00695 -0.30105 -0.00695 L -0.4043 -0.00602 " pathEditMode="relative" rAng="0" ptsTypes="AAAAAAAAAAA">
                                      <p:cBhvr>
                                        <p:cTn id="6" dur="2000" fill="hold"/>
                                        <p:tgtEl>
                                          <p:spTgt spid="76"/>
                                        </p:tgtEl>
                                        <p:attrNameLst>
                                          <p:attrName>ppt_x</p:attrName>
                                          <p:attrName>ppt_y</p:attrName>
                                        </p:attrNameLst>
                                      </p:cBhvr>
                                      <p:rCtr x="-20247" y="-324"/>
                                    </p:animMotion>
                                  </p:childTnLst>
                                </p:cTn>
                              </p:par>
                              <p:par>
                                <p:cTn id="7" presetID="10"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animEffect transition="in" filter="fade">
                                      <p:cBhvr>
                                        <p:cTn id="9" dur="500"/>
                                        <p:tgtEl>
                                          <p:spTgt spid="57"/>
                                        </p:tgtEl>
                                      </p:cBhvr>
                                    </p:animEffect>
                                  </p:childTnLst>
                                </p:cTn>
                              </p:par>
                            </p:childTnLst>
                          </p:cTn>
                        </p:par>
                        <p:par>
                          <p:cTn id="10" fill="hold">
                            <p:stCondLst>
                              <p:cond delay="2000"/>
                            </p:stCondLst>
                            <p:childTnLst>
                              <p:par>
                                <p:cTn id="11" presetID="10" presetClass="entr" presetSubtype="0" fill="hold" nodeType="afterEffect">
                                  <p:stCondLst>
                                    <p:cond delay="5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22" presetClass="entr" presetSubtype="8" fill="hold"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left)">
                                      <p:cBhvr>
                                        <p:cTn id="20" dur="500"/>
                                        <p:tgtEl>
                                          <p:spTgt spid="79"/>
                                        </p:tgtEl>
                                      </p:cBhvr>
                                    </p:animEffect>
                                  </p:childTnLst>
                                </p:cTn>
                              </p:par>
                              <p:par>
                                <p:cTn id="21" presetID="0" presetClass="path" presetSubtype="0" accel="50000" decel="50000" fill="hold" nodeType="withEffect">
                                  <p:stCondLst>
                                    <p:cond delay="0"/>
                                  </p:stCondLst>
                                  <p:childTnLst>
                                    <p:animMotion origin="layout" path="M -0.4043 -0.00601 L -0.4043 -0.00601 C -0.40144 -0.00231 -0.3987 0.00232 -0.39558 0.00556 C -0.39388 0.00764 -0.39167 0.00834 -0.38972 0.00973 C -0.3806 0.01644 -0.38607 0.01389 -0.38021 0.01621 C -0.37552 0.022 -0.38008 0.0169 -0.37136 0.02315 C -0.37032 0.02385 -0.36953 0.025 -0.36849 0.0257 C -0.36589 0.02778 -0.36407 0.02825 -0.36185 0.03102 C -0.35964 0.03357 -0.35729 0.03635 -0.35521 0.03889 C -0.35378 0.04075 -0.35235 0.04306 -0.35078 0.04445 C -0.34909 0.04584 -0.3474 0.04676 -0.34558 0.04815 C -0.3444 0.04954 -0.34323 0.05093 -0.34193 0.05232 C -0.3405 0.05417 -0.33907 0.05625 -0.33763 0.05764 C -0.33399 0.06088 -0.33555 0.05973 -0.33242 0.06158 C -0.33151 0.06297 -0.33047 0.06436 -0.32943 0.06575 C -0.32865 0.06667 -0.32722 0.06829 -0.32722 0.06852 L 0.10416 0.07223 L 0.1888 0.37338 " pathEditMode="relative" rAng="0" ptsTypes="AAAAAAAAAAAAAAAAAA">
                                      <p:cBhvr>
                                        <p:cTn id="22" dur="3000" fill="hold"/>
                                        <p:tgtEl>
                                          <p:spTgt spid="76"/>
                                        </p:tgtEl>
                                        <p:attrNameLst>
                                          <p:attrName>ppt_x</p:attrName>
                                          <p:attrName>ppt_y</p:attrName>
                                        </p:attrNameLst>
                                      </p:cBhvr>
                                      <p:rCtr x="29648" y="18958"/>
                                    </p:animMotion>
                                  </p:childTnLst>
                                </p:cTn>
                              </p:par>
                            </p:childTnLst>
                          </p:cTn>
                        </p:par>
                        <p:par>
                          <p:cTn id="23" fill="hold">
                            <p:stCondLst>
                              <p:cond delay="6000"/>
                            </p:stCondLst>
                            <p:childTnLst>
                              <p:par>
                                <p:cTn id="24" presetID="0" presetClass="path" presetSubtype="0" accel="50000" decel="50000" fill="hold" nodeType="afterEffect">
                                  <p:stCondLst>
                                    <p:cond delay="0"/>
                                  </p:stCondLst>
                                  <p:childTnLst>
                                    <p:animMotion origin="layout" path="M 0.1888 0.37338 C 0.13606 0.44282 0.08346 0.5125 0.0375 0.50879 C -0.00834 0.50486 -0.0612 0.40416 -0.08672 0.35046 " pathEditMode="relative" rAng="0" ptsTypes="AAA">
                                      <p:cBhvr>
                                        <p:cTn id="25" dur="2000" fill="hold"/>
                                        <p:tgtEl>
                                          <p:spTgt spid="76"/>
                                        </p:tgtEl>
                                        <p:attrNameLst>
                                          <p:attrName>ppt_x</p:attrName>
                                          <p:attrName>ppt_y</p:attrName>
                                        </p:attrNameLst>
                                      </p:cBhvr>
                                      <p:rCtr x="-13776" y="5625"/>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500"/>
                            </p:stCondLst>
                            <p:childTnLst>
                              <p:par>
                                <p:cTn id="32" presetID="0" presetClass="path" presetSubtype="0" accel="50000" decel="50000" fill="hold" nodeType="afterEffect">
                                  <p:stCondLst>
                                    <p:cond delay="0"/>
                                  </p:stCondLst>
                                  <p:childTnLst>
                                    <p:animMotion origin="layout" path="M -0.08672 0.35046 L 0.03046 0.35231 " pathEditMode="relative" rAng="0" ptsTypes="AA">
                                      <p:cBhvr>
                                        <p:cTn id="33" dur="2000" fill="hold"/>
                                        <p:tgtEl>
                                          <p:spTgt spid="76"/>
                                        </p:tgtEl>
                                        <p:attrNameLst>
                                          <p:attrName>ppt_x</p:attrName>
                                          <p:attrName>ppt_y</p:attrName>
                                        </p:attrNameLst>
                                      </p:cBhvr>
                                      <p:rCtr x="5638" y="0"/>
                                    </p:animMotion>
                                  </p:childTnLst>
                                </p:cTn>
                              </p:par>
                              <p:par>
                                <p:cTn id="34" presetID="10" presetClass="exit" presetSubtype="0" fill="hold" grpId="1" nodeType="withEffect">
                                  <p:stCondLst>
                                    <p:cond delay="0"/>
                                  </p:stCondLst>
                                  <p:childTnLst>
                                    <p:animEffect transition="out" filter="fade">
                                      <p:cBhvr>
                                        <p:cTn id="35" dur="500"/>
                                        <p:tgtEl>
                                          <p:spTgt spid="57"/>
                                        </p:tgtEl>
                                      </p:cBhvr>
                                    </p:animEffect>
                                    <p:set>
                                      <p:cBhvr>
                                        <p:cTn id="36" dur="1" fill="hold">
                                          <p:stCondLst>
                                            <p:cond delay="499"/>
                                          </p:stCondLst>
                                        </p:cTn>
                                        <p:tgtEl>
                                          <p:spTgt spid="5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0"/>
                                        </p:tgtEl>
                                      </p:cBhvr>
                                    </p:animEffect>
                                    <p:set>
                                      <p:cBhvr>
                                        <p:cTn id="39" dur="1" fill="hold">
                                          <p:stCondLst>
                                            <p:cond delay="499"/>
                                          </p:stCondLst>
                                        </p:cTn>
                                        <p:tgtEl>
                                          <p:spTgt spid="5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4"/>
                                        </p:tgtEl>
                                      </p:cBhvr>
                                    </p:animEffect>
                                    <p:set>
                                      <p:cBhvr>
                                        <p:cTn id="45" dur="1" fill="hold">
                                          <p:stCondLst>
                                            <p:cond delay="499"/>
                                          </p:stCondLst>
                                        </p:cTn>
                                        <p:tgtEl>
                                          <p:spTgt spid="44"/>
                                        </p:tgtEl>
                                        <p:attrNameLst>
                                          <p:attrName>style.visibility</p:attrName>
                                        </p:attrNameLst>
                                      </p:cBhvr>
                                      <p:to>
                                        <p:strVal val="hidden"/>
                                      </p:to>
                                    </p:se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xit" presetSubtype="0" fill="hold" grpId="1" nodeType="withEffect">
                                  <p:stCondLst>
                                    <p:cond delay="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8"/>
                                        </p:tgtEl>
                                      </p:cBhvr>
                                    </p:animEffect>
                                    <p:set>
                                      <p:cBhvr>
                                        <p:cTn id="67" dur="1" fill="hold">
                                          <p:stCondLst>
                                            <p:cond delay="499"/>
                                          </p:stCondLst>
                                        </p:cTn>
                                        <p:tgtEl>
                                          <p:spTgt spid="5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6"/>
                                        </p:tgtEl>
                                      </p:cBhvr>
                                    </p:animEffect>
                                    <p:set>
                                      <p:cBhvr>
                                        <p:cTn id="70" dur="1" fill="hold">
                                          <p:stCondLst>
                                            <p:cond delay="499"/>
                                          </p:stCondLst>
                                        </p:cTn>
                                        <p:tgtEl>
                                          <p:spTgt spid="5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4"/>
                                        </p:tgtEl>
                                      </p:cBhvr>
                                    </p:animEffect>
                                    <p:set>
                                      <p:cBhvr>
                                        <p:cTn id="73" dur="1" fill="hold">
                                          <p:stCondLst>
                                            <p:cond delay="499"/>
                                          </p:stCondLst>
                                        </p:cTn>
                                        <p:tgtEl>
                                          <p:spTgt spid="5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76"/>
                                        </p:tgtEl>
                                      </p:cBhvr>
                                    </p:animEffect>
                                    <p:set>
                                      <p:cBhvr>
                                        <p:cTn id="76" dur="1" fill="hold">
                                          <p:stCondLst>
                                            <p:cond delay="499"/>
                                          </p:stCondLst>
                                        </p:cTn>
                                        <p:tgtEl>
                                          <p:spTgt spid="76"/>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500"/>
                                        <p:tgtEl>
                                          <p:spTgt spid="64"/>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39" grpId="0"/>
      <p:bldP spid="67" grpId="0" animBg="1"/>
      <p:bldP spid="57" grpId="0" animBg="1"/>
      <p:bldP spid="57" grpId="1" animBg="1"/>
      <p:bldP spid="9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descr="Cloud with solid fill">
            <a:extLst>
              <a:ext uri="{FF2B5EF4-FFF2-40B4-BE49-F238E27FC236}">
                <a16:creationId xmlns:a16="http://schemas.microsoft.com/office/drawing/2014/main" id="{C712B4BE-8D2E-8F4E-9D6E-CEA0BD741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sp>
        <p:nvSpPr>
          <p:cNvPr id="61" name="TextBox 60">
            <a:extLst>
              <a:ext uri="{FF2B5EF4-FFF2-40B4-BE49-F238E27FC236}">
                <a16:creationId xmlns:a16="http://schemas.microsoft.com/office/drawing/2014/main" id="{D0E5F071-9DF5-6C47-9C82-DD6B07FC72CE}"/>
              </a:ext>
            </a:extLst>
          </p:cNvPr>
          <p:cNvSpPr txBox="1"/>
          <p:nvPr/>
        </p:nvSpPr>
        <p:spPr>
          <a:xfrm>
            <a:off x="3957262" y="2219066"/>
            <a:ext cx="1553947" cy="1089660"/>
          </a:xfrm>
          <a:prstGeom prst="roundRect">
            <a:avLst/>
          </a:prstGeom>
          <a:solidFill>
            <a:schemeClr val="bg1"/>
          </a:solidFill>
        </p:spPr>
        <p:txBody>
          <a:bodyPr wrap="square" lIns="0" tIns="0" rIns="0" bIns="0" rtlCol="0">
            <a:spAutoFit/>
          </a:bodyPr>
          <a:lstStyle/>
          <a:p>
            <a:pPr algn="l"/>
            <a:r>
              <a:rPr lang="en-US" sz="1600" b="1">
                <a:solidFill>
                  <a:srgbClr val="8661C5"/>
                </a:solidFill>
              </a:rPr>
              <a:t>SSH Tunnel Established, user signed in with AAD account</a:t>
            </a: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57" name="Rounded Rectangle 56">
            <a:extLst>
              <a:ext uri="{FF2B5EF4-FFF2-40B4-BE49-F238E27FC236}">
                <a16:creationId xmlns:a16="http://schemas.microsoft.com/office/drawing/2014/main" id="{9F236000-4517-3A4E-882A-37A832DEF776}"/>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cxnSp>
        <p:nvCxnSpPr>
          <p:cNvPr id="52" name="Straight Arrow Connector 51">
            <a:extLst>
              <a:ext uri="{FF2B5EF4-FFF2-40B4-BE49-F238E27FC236}">
                <a16:creationId xmlns:a16="http://schemas.microsoft.com/office/drawing/2014/main" id="{081D2751-2A6F-4448-AECF-14FC815ED300}"/>
              </a:ext>
            </a:extLst>
          </p:cNvPr>
          <p:cNvCxnSpPr>
            <a:cxnSpLocks/>
            <a:stCxn id="14" idx="3"/>
            <a:endCxn id="42" idx="1"/>
          </p:cNvCxnSpPr>
          <p:nvPr/>
        </p:nvCxnSpPr>
        <p:spPr>
          <a:xfrm>
            <a:off x="2671414" y="3292289"/>
            <a:ext cx="5052078" cy="30232"/>
          </a:xfrm>
          <a:prstGeom prst="straightConnector1">
            <a:avLst/>
          </a:prstGeom>
          <a:ln w="635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0E8C581-BFA0-614A-9796-2F8237D7AFA5}"/>
              </a:ext>
            </a:extLst>
          </p:cNvPr>
          <p:cNvGrpSpPr/>
          <p:nvPr/>
        </p:nvGrpSpPr>
        <p:grpSpPr>
          <a:xfrm>
            <a:off x="8881664" y="2580480"/>
            <a:ext cx="1061423" cy="1119422"/>
            <a:chOff x="7409986" y="2402259"/>
            <a:chExt cx="1061423" cy="1119422"/>
          </a:xfrm>
        </p:grpSpPr>
        <p:pic>
          <p:nvPicPr>
            <p:cNvPr id="39" name="Graphic 38" descr="Syncing cloud outline">
              <a:extLst>
                <a:ext uri="{FF2B5EF4-FFF2-40B4-BE49-F238E27FC236}">
                  <a16:creationId xmlns:a16="http://schemas.microsoft.com/office/drawing/2014/main" id="{AFB07DEF-1788-3B41-AB7D-33C2D7014B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4213" y="2607281"/>
              <a:ext cx="914400" cy="914400"/>
            </a:xfrm>
            <a:prstGeom prst="rect">
              <a:avLst/>
            </a:prstGeom>
          </p:spPr>
        </p:pic>
        <p:sp>
          <p:nvSpPr>
            <p:cNvPr id="40" name="TextBox 39">
              <a:extLst>
                <a:ext uri="{FF2B5EF4-FFF2-40B4-BE49-F238E27FC236}">
                  <a16:creationId xmlns:a16="http://schemas.microsoft.com/office/drawing/2014/main" id="{A7405CDA-6AE3-D949-AA32-84103FFF9609}"/>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41" name="Group 40">
            <a:extLst>
              <a:ext uri="{FF2B5EF4-FFF2-40B4-BE49-F238E27FC236}">
                <a16:creationId xmlns:a16="http://schemas.microsoft.com/office/drawing/2014/main" id="{6C43A386-59C8-C645-90B7-648D8F22808F}"/>
              </a:ext>
            </a:extLst>
          </p:cNvPr>
          <p:cNvGrpSpPr/>
          <p:nvPr/>
        </p:nvGrpSpPr>
        <p:grpSpPr>
          <a:xfrm>
            <a:off x="7542485" y="2720758"/>
            <a:ext cx="1061423" cy="788364"/>
            <a:chOff x="7267859" y="2588237"/>
            <a:chExt cx="1061423" cy="788364"/>
          </a:xfrm>
        </p:grpSpPr>
        <p:pic>
          <p:nvPicPr>
            <p:cNvPr id="42" name="Picture 2">
              <a:extLst>
                <a:ext uri="{FF2B5EF4-FFF2-40B4-BE49-F238E27FC236}">
                  <a16:creationId xmlns:a16="http://schemas.microsoft.com/office/drawing/2014/main" id="{6B938E3B-0D55-7E4E-8A85-A7C35FF30C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AF9C9E-6821-814F-B672-7200B09CD450}"/>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cxnSp>
        <p:nvCxnSpPr>
          <p:cNvPr id="19" name="Straight Arrow Connector 18">
            <a:extLst>
              <a:ext uri="{FF2B5EF4-FFF2-40B4-BE49-F238E27FC236}">
                <a16:creationId xmlns:a16="http://schemas.microsoft.com/office/drawing/2014/main" id="{CA948263-62E9-5344-93D5-39E606B1A243}"/>
              </a:ext>
            </a:extLst>
          </p:cNvPr>
          <p:cNvCxnSpPr>
            <a:stCxn id="57" idx="0"/>
            <a:endCxn id="42" idx="2"/>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Lst>
          </p:cNvPr>
          <p:cNvCxnSpPr>
            <a:cxnSpLocks/>
            <a:stCxn id="42" idx="2"/>
            <a:endCxn id="57" idx="0"/>
          </p:cNvCxnSpPr>
          <p:nvPr/>
        </p:nvCxnSpPr>
        <p:spPr>
          <a:xfrm>
            <a:off x="8078923" y="3509122"/>
            <a:ext cx="936337" cy="1834880"/>
          </a:xfrm>
          <a:prstGeom prst="straightConnector1">
            <a:avLst/>
          </a:prstGeom>
          <a:ln w="25400">
            <a:gradFill flip="none" rotWithShape="1">
              <a:gsLst>
                <a:gs pos="45000">
                  <a:srgbClr val="000000"/>
                </a:gs>
                <a:gs pos="100000">
                  <a:srgbClr val="8660C5"/>
                </a:gs>
              </a:gsLst>
              <a:lin ang="1080000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EEE4F8-F096-1642-A1D0-E677A4E8D089}"/>
              </a:ext>
            </a:extLst>
          </p:cNvPr>
          <p:cNvCxnSpPr>
            <a:cxnSpLocks/>
            <a:stCxn id="57" idx="2"/>
            <a:endCxn id="32" idx="2"/>
          </p:cNvCxnSpPr>
          <p:nvPr/>
        </p:nvCxnSpPr>
        <p:spPr>
          <a:xfrm rot="5400000" flipH="1">
            <a:off x="7189437" y="4261290"/>
            <a:ext cx="702315" cy="2949330"/>
          </a:xfrm>
          <a:prstGeom prst="curvedConnector3">
            <a:avLst>
              <a:gd name="adj1" fmla="val -32549"/>
            </a:avLst>
          </a:prstGeom>
          <a:ln w="25400">
            <a:gradFill flip="none" rotWithShape="1">
              <a:gsLst>
                <a:gs pos="45000">
                  <a:srgbClr val="000000"/>
                </a:gs>
                <a:gs pos="100000">
                  <a:srgbClr val="8660C5"/>
                </a:gs>
              </a:gsLst>
              <a:lin ang="1080000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AD52FD0-828B-514B-8BF5-9F0C602891ED}"/>
              </a:ext>
            </a:extLst>
          </p:cNvPr>
          <p:cNvCxnSpPr>
            <a:cxnSpLocks/>
            <a:stCxn id="14" idx="3"/>
            <a:endCxn id="42" idx="1"/>
          </p:cNvCxnSpPr>
          <p:nvPr/>
        </p:nvCxnSpPr>
        <p:spPr>
          <a:xfrm>
            <a:off x="2671414" y="3292289"/>
            <a:ext cx="5052078" cy="30232"/>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F95C1AC1-EA07-0C4C-B5E3-30609065E681}"/>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45" name="Group 44">
            <a:extLst>
              <a:ext uri="{FF2B5EF4-FFF2-40B4-BE49-F238E27FC236}">
                <a16:creationId xmlns:a16="http://schemas.microsoft.com/office/drawing/2014/main" id="{0783F637-5C9A-814B-AD48-2C2D582B65D7}"/>
              </a:ext>
            </a:extLst>
          </p:cNvPr>
          <p:cNvGrpSpPr/>
          <p:nvPr/>
        </p:nvGrpSpPr>
        <p:grpSpPr>
          <a:xfrm>
            <a:off x="7935280" y="1770966"/>
            <a:ext cx="1318040" cy="914400"/>
            <a:chOff x="7421556" y="2769149"/>
            <a:chExt cx="1318040" cy="914400"/>
          </a:xfrm>
        </p:grpSpPr>
        <p:grpSp>
          <p:nvGrpSpPr>
            <p:cNvPr id="46" name="Group 45">
              <a:extLst>
                <a:ext uri="{FF2B5EF4-FFF2-40B4-BE49-F238E27FC236}">
                  <a16:creationId xmlns:a16="http://schemas.microsoft.com/office/drawing/2014/main" id="{A064C309-2566-5A49-A5BE-24937C77144E}"/>
                </a:ext>
              </a:extLst>
            </p:cNvPr>
            <p:cNvGrpSpPr/>
            <p:nvPr/>
          </p:nvGrpSpPr>
          <p:grpSpPr>
            <a:xfrm>
              <a:off x="7698113" y="2769149"/>
              <a:ext cx="914400" cy="914400"/>
              <a:chOff x="10007469" y="1320331"/>
              <a:chExt cx="914400" cy="914400"/>
            </a:xfrm>
          </p:grpSpPr>
          <p:pic>
            <p:nvPicPr>
              <p:cNvPr id="48" name="Graphic 47" descr="Syncing cloud outline">
                <a:extLst>
                  <a:ext uri="{FF2B5EF4-FFF2-40B4-BE49-F238E27FC236}">
                    <a16:creationId xmlns:a16="http://schemas.microsoft.com/office/drawing/2014/main" id="{FDF7AF1B-F507-9641-AE40-A8E4DB6DF5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49" name="Rectangle 48">
                <a:extLst>
                  <a:ext uri="{FF2B5EF4-FFF2-40B4-BE49-F238E27FC236}">
                    <a16:creationId xmlns:a16="http://schemas.microsoft.com/office/drawing/2014/main" id="{92FB40C1-39AF-A648-AD0B-683A7F34FE86}"/>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0" name="Picture 49" descr="Diagram&#10;&#10;Description automatically generated">
                <a:extLst>
                  <a:ext uri="{FF2B5EF4-FFF2-40B4-BE49-F238E27FC236}">
                    <a16:creationId xmlns:a16="http://schemas.microsoft.com/office/drawing/2014/main" id="{2E01B656-50F2-AD41-9975-E16ADB767696}"/>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47" name="TextBox 46">
              <a:extLst>
                <a:ext uri="{FF2B5EF4-FFF2-40B4-BE49-F238E27FC236}">
                  <a16:creationId xmlns:a16="http://schemas.microsoft.com/office/drawing/2014/main" id="{FA8CDF9C-45B1-3542-9D53-E97BD06D2558}"/>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spTree>
    <p:extLst>
      <p:ext uri="{BB962C8B-B14F-4D97-AF65-F5344CB8AC3E}">
        <p14:creationId xmlns:p14="http://schemas.microsoft.com/office/powerpoint/2010/main" val="172983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right)">
                                      <p:cBhvr>
                                        <p:cTn id="15" dur="500"/>
                                        <p:tgtEl>
                                          <p:spTgt spid="51"/>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dissolv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 Connection Process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2871555"/>
          </a:xfrm>
        </p:spPr>
        <p:txBody>
          <a:bodyPr/>
          <a:lstStyle/>
          <a:p>
            <a:pPr marL="342900" indent="-342900">
              <a:buFont typeface="Arial" panose="020B0604020202020204" pitchFamily="34" charset="0"/>
              <a:buChar char="•"/>
            </a:pPr>
            <a:r>
              <a:rPr lang="en-US" sz="1800">
                <a:latin typeface="+mn-lt"/>
              </a:rPr>
              <a:t>Connect to Azure Resource Manager</a:t>
            </a:r>
          </a:p>
          <a:p>
            <a:pPr marL="571500" lvl="1" indent="-342900">
              <a:buFont typeface="Arial" panose="020B0604020202020204" pitchFamily="34" charset="0"/>
              <a:buChar char="•"/>
            </a:pPr>
            <a:r>
              <a:rPr lang="en-US" sz="1800"/>
              <a:t>Conditional Access policies that apply to the “Azure Management” cloud app apply at this stage</a:t>
            </a:r>
          </a:p>
          <a:p>
            <a:pPr lvl="1"/>
            <a:endParaRPr lang="en-US" sz="1800"/>
          </a:p>
          <a:p>
            <a:pPr lvl="1"/>
            <a:r>
              <a:rPr lang="en-US" sz="1800"/>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login</a:t>
            </a:r>
            <a:endParaRPr lang="en-US" sz="1800" b="1"/>
          </a:p>
          <a:p>
            <a:pPr marL="342900" indent="-342900">
              <a:buFont typeface="Arial" panose="020B0604020202020204" pitchFamily="34" charset="0"/>
              <a:buChar char="•"/>
            </a:pPr>
            <a:endParaRPr lang="en-US" sz="1800">
              <a:latin typeface="+mn-lt"/>
            </a:endParaRPr>
          </a:p>
          <a:p>
            <a:pPr marL="342900" indent="-342900">
              <a:buFont typeface="Arial" panose="020B0604020202020204" pitchFamily="34" charset="0"/>
              <a:buChar char="•"/>
            </a:pPr>
            <a:r>
              <a:rPr lang="en-US" sz="1800">
                <a:latin typeface="+mn-lt"/>
              </a:rPr>
              <a:t>Specify which Azure subscription you are working in</a:t>
            </a:r>
          </a:p>
          <a:p>
            <a:pPr marL="342900" indent="-342900">
              <a:buFont typeface="Arial" panose="020B0604020202020204" pitchFamily="34" charset="0"/>
              <a:buChar char="•"/>
            </a:pPr>
            <a:endParaRPr lang="en-US" sz="1800">
              <a:latin typeface="+mn-lt"/>
            </a:endParaRPr>
          </a:p>
          <a:p>
            <a:r>
              <a:rPr lang="en-US" sz="1800" b="1">
                <a:latin typeface="+mn-lt"/>
              </a:rPr>
              <a:t>	</a:t>
            </a:r>
            <a:r>
              <a:rPr lang="en-US" sz="1800" b="1" err="1">
                <a:latin typeface="+mn-lt"/>
                <a:ea typeface="Menlo" panose="020B0609030804020204" pitchFamily="49" charset="0"/>
                <a:cs typeface="Menlo" panose="020B0609030804020204" pitchFamily="49" charset="0"/>
              </a:rPr>
              <a:t>az</a:t>
            </a:r>
            <a:r>
              <a:rPr lang="en-US" sz="1800" b="1">
                <a:latin typeface="+mn-lt"/>
                <a:ea typeface="Menlo" panose="020B0609030804020204" pitchFamily="49" charset="0"/>
                <a:cs typeface="Menlo" panose="020B0609030804020204" pitchFamily="49" charset="0"/>
              </a:rPr>
              <a:t> account set --subscription &lt;</a:t>
            </a:r>
            <a:r>
              <a:rPr lang="en-US" sz="1800" b="1" err="1">
                <a:latin typeface="+mn-lt"/>
                <a:ea typeface="Menlo" panose="020B0609030804020204" pitchFamily="49" charset="0"/>
                <a:cs typeface="Menlo" panose="020B0609030804020204" pitchFamily="49" charset="0"/>
              </a:rPr>
              <a:t>subscription_name_or_id</a:t>
            </a:r>
            <a:r>
              <a:rPr lang="en-US" sz="1800" b="1">
                <a:latin typeface="+mn-lt"/>
                <a:ea typeface="Menlo" panose="020B0609030804020204" pitchFamily="49" charset="0"/>
                <a:cs typeface="Menlo" panose="020B0609030804020204" pitchFamily="49" charset="0"/>
              </a:rPr>
              <a:t>&gt;</a:t>
            </a:r>
          </a:p>
          <a:p>
            <a:endParaRPr lang="en-US" sz="1800">
              <a:latin typeface="+mn-lt"/>
            </a:endParaRPr>
          </a:p>
        </p:txBody>
      </p:sp>
    </p:spTree>
    <p:extLst>
      <p:ext uri="{BB962C8B-B14F-4D97-AF65-F5344CB8AC3E}">
        <p14:creationId xmlns:p14="http://schemas.microsoft.com/office/powerpoint/2010/main" val="17215712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solidFill>
                  <a:schemeClr val="accent4"/>
                </a:solidFill>
                <a:latin typeface="+mn-lt"/>
              </a:rPr>
              <a:t>What is Azure AD and Conditional Access?</a:t>
            </a:r>
          </a:p>
          <a:p>
            <a:r>
              <a:rPr lang="en-US">
                <a:latin typeface="+mn-lt"/>
              </a:rPr>
              <a:t>Prompting…why is it bad?</a:t>
            </a:r>
          </a:p>
          <a:p>
            <a:r>
              <a:rPr lang="en-US">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33873548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 Connection Process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644348"/>
          </a:xfrm>
        </p:spPr>
        <p:txBody>
          <a:bodyPr/>
          <a:lstStyle/>
          <a:p>
            <a:pPr marL="342900" indent="-342900">
              <a:buFont typeface="Arial" panose="020B0604020202020204" pitchFamily="34" charset="0"/>
              <a:buChar char="•"/>
            </a:pPr>
            <a:r>
              <a:rPr lang="en-US" sz="1800">
                <a:latin typeface="+mn-lt"/>
              </a:rPr>
              <a:t>Connect to your VM of choice</a:t>
            </a:r>
          </a:p>
          <a:p>
            <a:pPr marL="571500" lvl="1" indent="-342900">
              <a:buFont typeface="Arial" panose="020B0604020202020204" pitchFamily="34" charset="0"/>
              <a:buChar char="•"/>
            </a:pPr>
            <a:r>
              <a:rPr lang="en-US" sz="1800"/>
              <a:t>Conditional Access policies that apply to the “Azure Linux VM Sign-In” cloud app apply at this stage</a:t>
            </a:r>
          </a:p>
          <a:p>
            <a:pPr marL="571500" lvl="1" indent="-342900">
              <a:buFont typeface="Arial" panose="020B0604020202020204" pitchFamily="34" charset="0"/>
              <a:buChar char="•"/>
            </a:pPr>
            <a:r>
              <a:rPr lang="en-US" sz="1800"/>
              <a:t>Some or all of the Conditional Access grant controls may already have been satisfied when running </a:t>
            </a:r>
            <a:r>
              <a:rPr lang="en-US" sz="1800" err="1"/>
              <a:t>az</a:t>
            </a:r>
            <a:r>
              <a:rPr lang="en-US" sz="1800"/>
              <a:t> login</a:t>
            </a:r>
          </a:p>
          <a:p>
            <a:pPr marL="571500" lvl="1" indent="-342900">
              <a:buFont typeface="Arial" panose="020B0604020202020204" pitchFamily="34" charset="0"/>
              <a:buChar char="•"/>
            </a:pPr>
            <a:r>
              <a:rPr lang="en-US" sz="1800"/>
              <a:t>If any Conditional Access criteria were not already met the browser will be re-opened</a:t>
            </a:r>
          </a:p>
          <a:p>
            <a:pPr lvl="1"/>
            <a:endParaRPr lang="en-US" sz="1800"/>
          </a:p>
          <a:p>
            <a:pPr marL="571500" lvl="1" indent="-342900">
              <a:buFont typeface="Arial" panose="020B0604020202020204" pitchFamily="34" charset="0"/>
              <a:buChar char="•"/>
            </a:pPr>
            <a:r>
              <a:rPr lang="en-US" sz="1800"/>
              <a:t>Connect through the Azure Arc SSH relay (no line of sight to VM required):</a:t>
            </a:r>
          </a:p>
          <a:p>
            <a:pPr marL="571500" lvl="1" indent="-342900">
              <a:buFont typeface="Arial" panose="020B0604020202020204" pitchFamily="34" charset="0"/>
              <a:buChar char="•"/>
            </a:pPr>
            <a:endParaRPr lang="en-US" sz="1800"/>
          </a:p>
          <a:p>
            <a:pPr lvl="1"/>
            <a:r>
              <a:rPr lang="en-US" sz="1800" b="1"/>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ssh</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-name &lt;</a:t>
            </a:r>
            <a:r>
              <a:rPr lang="en-US" sz="1800" b="1" err="1">
                <a:ea typeface="Menlo" panose="020B0609030804020204" pitchFamily="49" charset="0"/>
                <a:cs typeface="Menlo" panose="020B0609030804020204" pitchFamily="49" charset="0"/>
              </a:rPr>
              <a:t>vm_name</a:t>
            </a:r>
            <a:r>
              <a:rPr lang="en-US" sz="1800" b="1">
                <a:ea typeface="Menlo" panose="020B0609030804020204" pitchFamily="49" charset="0"/>
                <a:cs typeface="Menlo" panose="020B0609030804020204" pitchFamily="49" charset="0"/>
              </a:rPr>
              <a:t>&gt; -g &lt;</a:t>
            </a:r>
            <a:r>
              <a:rPr lang="en-US" sz="1800" b="1" err="1">
                <a:ea typeface="Menlo" panose="020B0609030804020204" pitchFamily="49" charset="0"/>
                <a:cs typeface="Menlo" panose="020B0609030804020204" pitchFamily="49" charset="0"/>
              </a:rPr>
              <a:t>resource_group_name</a:t>
            </a:r>
            <a:r>
              <a:rPr lang="en-US" sz="1800" b="1">
                <a:ea typeface="Menlo" panose="020B0609030804020204" pitchFamily="49" charset="0"/>
                <a:cs typeface="Menlo" panose="020B0609030804020204" pitchFamily="49" charset="0"/>
              </a:rPr>
              <a:t>&gt;</a:t>
            </a:r>
            <a:endParaRPr lang="en-US" sz="1800" b="1"/>
          </a:p>
          <a:p>
            <a:endParaRPr lang="en-US" sz="1800">
              <a:latin typeface="+mn-lt"/>
            </a:endParaRPr>
          </a:p>
          <a:p>
            <a:pPr marL="571500" lvl="1" indent="-342900">
              <a:buFont typeface="Arial" panose="020B0604020202020204" pitchFamily="34" charset="0"/>
              <a:buChar char="•"/>
            </a:pPr>
            <a:r>
              <a:rPr lang="en-US" sz="1800"/>
              <a:t>Connect to the VM directly (line of sight to VM required):</a:t>
            </a:r>
          </a:p>
          <a:p>
            <a:pPr marL="571500" lvl="1" indent="-342900">
              <a:buFont typeface="Arial" panose="020B0604020202020204" pitchFamily="34" charset="0"/>
              <a:buChar char="•"/>
            </a:pPr>
            <a:endParaRPr lang="en-US" sz="1800"/>
          </a:p>
          <a:p>
            <a:pPr lvl="1"/>
            <a:r>
              <a:rPr lang="en-US" sz="1800" b="1"/>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ssh</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ip</a:t>
            </a:r>
            <a:r>
              <a:rPr lang="en-US" sz="1800" b="1">
                <a:ea typeface="Menlo" panose="020B0609030804020204" pitchFamily="49" charset="0"/>
                <a:cs typeface="Menlo" panose="020B0609030804020204" pitchFamily="49" charset="0"/>
              </a:rPr>
              <a:t> 10.0.x.x</a:t>
            </a:r>
            <a:endParaRPr lang="en-US" sz="1800" b="1"/>
          </a:p>
          <a:p>
            <a:endParaRPr lang="en-US" sz="1800">
              <a:latin typeface="+mn-lt"/>
            </a:endParaRPr>
          </a:p>
          <a:p>
            <a:pPr marL="514350" lvl="1" indent="-285750">
              <a:buFont typeface="Arial" panose="020B0604020202020204" pitchFamily="34" charset="0"/>
              <a:buChar char="•"/>
            </a:pPr>
            <a:endParaRPr lang="en-US" sz="1800"/>
          </a:p>
        </p:txBody>
      </p:sp>
    </p:spTree>
    <p:extLst>
      <p:ext uri="{BB962C8B-B14F-4D97-AF65-F5344CB8AC3E}">
        <p14:creationId xmlns:p14="http://schemas.microsoft.com/office/powerpoint/2010/main" val="35532973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latin typeface="+mn-lt"/>
              </a:rPr>
              <a:t>Azure AD and Linux Servers</a:t>
            </a:r>
          </a:p>
          <a:p>
            <a:r>
              <a:rPr lang="en-US">
                <a:solidFill>
                  <a:schemeClr val="accent4"/>
                </a:solidFill>
                <a:latin typeface="+mn-lt"/>
              </a:rPr>
              <a:t>Azure AD and Macs</a:t>
            </a:r>
          </a:p>
          <a:p>
            <a:r>
              <a:rPr lang="en-US">
                <a:latin typeface="+mn-lt"/>
              </a:rPr>
              <a:t>Azure AD and Linux Clients</a:t>
            </a:r>
          </a:p>
        </p:txBody>
      </p:sp>
    </p:spTree>
    <p:extLst>
      <p:ext uri="{BB962C8B-B14F-4D97-AF65-F5344CB8AC3E}">
        <p14:creationId xmlns:p14="http://schemas.microsoft.com/office/powerpoint/2010/main" val="4279826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4999" y="419100"/>
            <a:ext cx="10431585" cy="774700"/>
          </a:xfrm>
        </p:spPr>
        <p:txBody>
          <a:bodyPr>
            <a:noAutofit/>
          </a:bodyPr>
          <a:lstStyle/>
          <a:p>
            <a:r>
              <a:rPr lang="en-US" sz="3000"/>
              <a:t>Quick aside on client devices</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9763369" cy="5194495"/>
          </a:xfrm>
        </p:spPr>
        <p:txBody>
          <a:bodyPr>
            <a:normAutofit fontScale="92500" lnSpcReduction="10000"/>
          </a:bodyPr>
          <a:lstStyle/>
          <a:p>
            <a:pPr marL="0" indent="0">
              <a:buNone/>
            </a:pPr>
            <a:r>
              <a:rPr lang="en-US">
                <a:latin typeface="+mn-lt"/>
              </a:rPr>
              <a:t>Two </a:t>
            </a:r>
            <a:r>
              <a:rPr lang="en-US" i="1">
                <a:latin typeface="+mn-lt"/>
              </a:rPr>
              <a:t>critical</a:t>
            </a:r>
            <a:r>
              <a:rPr lang="en-US">
                <a:latin typeface="+mn-lt"/>
              </a:rPr>
              <a:t> capabilities for any client OS:</a:t>
            </a:r>
          </a:p>
          <a:p>
            <a:pPr marL="850495" lvl="1" indent="-514350">
              <a:buFont typeface="+mj-lt"/>
              <a:buAutoNum type="arabicPeriod"/>
            </a:pPr>
            <a:r>
              <a:rPr lang="en-US" sz="3000"/>
              <a:t>Device health attestation</a:t>
            </a:r>
          </a:p>
          <a:p>
            <a:pPr lvl="3"/>
            <a:r>
              <a:rPr lang="en-US" sz="2404"/>
              <a:t>Windows has two options:</a:t>
            </a:r>
          </a:p>
          <a:p>
            <a:pPr lvl="4"/>
            <a:r>
              <a:rPr lang="en-US" sz="2200"/>
              <a:t>MDM compliance</a:t>
            </a:r>
          </a:p>
          <a:p>
            <a:pPr lvl="4"/>
            <a:r>
              <a:rPr lang="en-US" sz="2200"/>
              <a:t>Hybrid Azure AD Join – tells Azure AD the device is managed by on-premises AD, this is not as good as device compliance!</a:t>
            </a:r>
          </a:p>
          <a:p>
            <a:pPr lvl="3"/>
            <a:r>
              <a:rPr lang="en-US" sz="2404"/>
              <a:t>Everything else has </a:t>
            </a:r>
            <a:r>
              <a:rPr lang="en-US" sz="2404" i="1"/>
              <a:t>only</a:t>
            </a:r>
            <a:r>
              <a:rPr lang="en-US" sz="2404"/>
              <a:t> one option:</a:t>
            </a:r>
          </a:p>
          <a:p>
            <a:pPr lvl="4"/>
            <a:r>
              <a:rPr lang="en-US" sz="2200"/>
              <a:t>MDM compliance</a:t>
            </a:r>
          </a:p>
          <a:p>
            <a:pPr lvl="4"/>
            <a:r>
              <a:rPr lang="en-US" sz="2200"/>
              <a:t>No other good way to tell if a device is in a good state</a:t>
            </a:r>
          </a:p>
          <a:p>
            <a:pPr lvl="4"/>
            <a:r>
              <a:rPr lang="en-US" sz="2200"/>
              <a:t>Getting devices MDM-managed and healthy is critical to good Zero Trust policies</a:t>
            </a:r>
          </a:p>
          <a:p>
            <a:pPr marL="850495" lvl="1" indent="-514350">
              <a:buFont typeface="+mj-lt"/>
              <a:buAutoNum type="arabicPeriod"/>
            </a:pPr>
            <a:r>
              <a:rPr lang="en-US" sz="3000"/>
              <a:t>Single Sign-On (SSO)</a:t>
            </a:r>
          </a:p>
          <a:p>
            <a:pPr lvl="3"/>
            <a:r>
              <a:rPr lang="en-US" sz="2404"/>
              <a:t>Prompting users too much is bad!</a:t>
            </a:r>
          </a:p>
          <a:p>
            <a:pPr lvl="3"/>
            <a:r>
              <a:rPr lang="en-US" sz="2404"/>
              <a:t>User experience and security go hand in hand</a:t>
            </a:r>
          </a:p>
        </p:txBody>
      </p:sp>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4999" y="419100"/>
            <a:ext cx="10431585" cy="774700"/>
          </a:xfrm>
        </p:spPr>
        <p:txBody>
          <a:bodyPr>
            <a:noAutofit/>
          </a:bodyPr>
          <a:lstStyle/>
          <a:p>
            <a:r>
              <a:rPr lang="en-US" sz="3000"/>
              <a:t>Enroll Macs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5317931" cy="4932680"/>
          </a:xfrm>
        </p:spPr>
        <p:txBody>
          <a:bodyPr>
            <a:normAutofit fontScale="62500" lnSpcReduction="20000"/>
          </a:bodyPr>
          <a:lstStyle/>
          <a:p>
            <a:r>
              <a:rPr lang="en-US">
                <a:latin typeface="+mn-lt"/>
              </a:rPr>
              <a:t>MDM is the only </a:t>
            </a:r>
            <a:r>
              <a:rPr lang="en-US" i="1" u="sng">
                <a:latin typeface="+mn-lt"/>
              </a:rPr>
              <a:t>modern</a:t>
            </a:r>
            <a:r>
              <a:rPr lang="en-US">
                <a:latin typeface="+mn-lt"/>
              </a:rPr>
              <a:t> way to deploy SSO features to macOS</a:t>
            </a:r>
          </a:p>
          <a:p>
            <a:pPr lvl="1"/>
            <a:r>
              <a:rPr lang="en-US"/>
              <a:t>MDM helps us improve device and identity security (Conditional Access)</a:t>
            </a:r>
          </a:p>
          <a:p>
            <a:pPr lvl="1"/>
            <a:r>
              <a:rPr lang="en-US"/>
              <a:t>SSO helps us improve end-user experience (fewer prompts) and security (over-prompting trains users to make poor decisions)</a:t>
            </a:r>
          </a:p>
          <a:p>
            <a:pPr lvl="1"/>
            <a:r>
              <a:rPr lang="en-US"/>
              <a:t>These are </a:t>
            </a:r>
            <a:r>
              <a:rPr lang="en-US" i="1"/>
              <a:t>related</a:t>
            </a:r>
            <a:r>
              <a:rPr lang="en-US"/>
              <a:t>, but </a:t>
            </a:r>
            <a:r>
              <a:rPr lang="en-US" i="1"/>
              <a:t>different</a:t>
            </a:r>
            <a:r>
              <a:rPr lang="en-US"/>
              <a:t> features</a:t>
            </a:r>
          </a:p>
          <a:p>
            <a:pPr marL="336145" lvl="1" indent="0">
              <a:buNone/>
            </a:pPr>
            <a:endParaRPr lang="en-US"/>
          </a:p>
          <a:p>
            <a:r>
              <a:rPr lang="en-US">
                <a:latin typeface="+mn-lt"/>
              </a:rPr>
              <a:t>Intune or Intune-integrated MDMs can send compliance information to Azure AD</a:t>
            </a:r>
          </a:p>
          <a:p>
            <a:pPr lvl="1"/>
            <a:r>
              <a:rPr lang="en-US"/>
              <a:t>This information is critical for those device-based Conditional Access policies</a:t>
            </a:r>
          </a:p>
          <a:p>
            <a:pPr marL="336145" lvl="1" indent="0">
              <a:buNone/>
            </a:pPr>
            <a:endParaRPr lang="en-US"/>
          </a:p>
          <a:p>
            <a:r>
              <a:rPr lang="en-US">
                <a:latin typeface="+mn-lt"/>
              </a:rPr>
              <a:t>Without Intune or an Intune-integrated MDM, Azure AD sees all Macs as unmanaged</a:t>
            </a:r>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2"/>
          <a:stretch>
            <a:fillRect/>
          </a:stretch>
        </p:blipFill>
        <p:spPr>
          <a:xfrm>
            <a:off x="6239071" y="1940119"/>
            <a:ext cx="5166049" cy="2663243"/>
          </a:xfrm>
          <a:prstGeom prst="rect">
            <a:avLst/>
          </a:prstGeom>
        </p:spPr>
      </p:pic>
    </p:spTree>
    <p:extLst>
      <p:ext uri="{BB962C8B-B14F-4D97-AF65-F5344CB8AC3E}">
        <p14:creationId xmlns:p14="http://schemas.microsoft.com/office/powerpoint/2010/main" val="62183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5000" y="419100"/>
            <a:ext cx="11051032" cy="774700"/>
          </a:xfrm>
        </p:spPr>
        <p:txBody>
          <a:bodyPr>
            <a:noAutofit/>
          </a:bodyPr>
          <a:lstStyle/>
          <a:p>
            <a:r>
              <a:rPr lang="en-US" sz="3000"/>
              <a:t>Device Compliance with Azure AD</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11051032" cy="2450592"/>
          </a:xfrm>
        </p:spPr>
        <p:txBody>
          <a:bodyPr>
            <a:normAutofit/>
          </a:bodyPr>
          <a:lstStyle/>
          <a:p>
            <a:r>
              <a:rPr lang="en-US" sz="2800">
                <a:latin typeface="+mn-lt"/>
              </a:rPr>
              <a:t>Device health and compliance integration with Azure AD is easy to deploy if Intune is the MDM</a:t>
            </a:r>
          </a:p>
          <a:p>
            <a:r>
              <a:rPr lang="en-US" sz="2800" err="1">
                <a:latin typeface="+mn-lt"/>
              </a:rPr>
              <a:t>Jamf</a:t>
            </a:r>
            <a:r>
              <a:rPr lang="en-US" sz="2800">
                <a:latin typeface="+mn-lt"/>
              </a:rPr>
              <a:t> Pro and other 3</a:t>
            </a:r>
            <a:r>
              <a:rPr lang="en-US" sz="2800" baseline="30000">
                <a:latin typeface="+mn-lt"/>
              </a:rPr>
              <a:t>rd</a:t>
            </a:r>
            <a:r>
              <a:rPr lang="en-US" sz="2800">
                <a:latin typeface="+mn-lt"/>
              </a:rPr>
              <a:t> Party MDMs can integrate with Intune to support device compliance</a:t>
            </a:r>
          </a:p>
          <a:p>
            <a:pPr lvl="1"/>
            <a:r>
              <a:rPr lang="en-US" sz="1800"/>
              <a:t>Extra work, but </a:t>
            </a:r>
            <a:r>
              <a:rPr lang="en-US" sz="1800" i="1" u="sng"/>
              <a:t>worth it</a:t>
            </a:r>
            <a:endParaRPr lang="en-US" sz="1800" u="sng"/>
          </a:p>
          <a:p>
            <a:pPr lvl="1"/>
            <a:endParaRPr lang="en-US" sz="1800"/>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2"/>
          <a:stretch>
            <a:fillRect/>
          </a:stretch>
        </p:blipFill>
        <p:spPr>
          <a:xfrm>
            <a:off x="1504950" y="3867912"/>
            <a:ext cx="9182100" cy="2279650"/>
          </a:xfrm>
          <a:prstGeom prst="rect">
            <a:avLst/>
          </a:prstGeom>
        </p:spPr>
      </p:pic>
      <p:sp>
        <p:nvSpPr>
          <p:cNvPr id="10" name="Rounded Rectangle 9">
            <a:extLst>
              <a:ext uri="{FF2B5EF4-FFF2-40B4-BE49-F238E27FC236}">
                <a16:creationId xmlns:a16="http://schemas.microsoft.com/office/drawing/2014/main" id="{7FA9582F-9848-C3F6-DCF9-0F90EA825180}"/>
              </a:ext>
            </a:extLst>
          </p:cNvPr>
          <p:cNvSpPr>
            <a:spLocks/>
          </p:cNvSpPr>
          <p:nvPr/>
        </p:nvSpPr>
        <p:spPr>
          <a:xfrm>
            <a:off x="2481774" y="4919022"/>
            <a:ext cx="4434841" cy="1228540"/>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solidFill>
                <a:srgbClr val="000000"/>
              </a:solidFill>
              <a:latin typeface="Graphik-Medium"/>
              <a:ea typeface="Graphik-Medium"/>
              <a:cs typeface="Graphik-Medium"/>
              <a:sym typeface="Graphik Medium"/>
            </a:endParaRPr>
          </a:p>
        </p:txBody>
      </p:sp>
    </p:spTree>
    <p:extLst>
      <p:ext uri="{BB962C8B-B14F-4D97-AF65-F5344CB8AC3E}">
        <p14:creationId xmlns:p14="http://schemas.microsoft.com/office/powerpoint/2010/main" val="844703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a:bodyPr>
          <a:lstStyle/>
          <a:p>
            <a:r>
              <a:rPr lang="en-US"/>
              <a:t>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269241" y="1189177"/>
            <a:ext cx="11653521" cy="5379311"/>
          </a:xfrm>
        </p:spPr>
        <p:txBody>
          <a:bodyPr>
            <a:noAutofit/>
          </a:bodyPr>
          <a:lstStyle/>
          <a:p>
            <a:pPr marL="0" indent="0">
              <a:buNone/>
            </a:pPr>
            <a:r>
              <a:rPr lang="en-US" sz="3600">
                <a:latin typeface="+mn-lt"/>
              </a:rPr>
              <a:t>macOS can provide SSO in a few different ways:</a:t>
            </a:r>
          </a:p>
          <a:p>
            <a:pPr lvl="1"/>
            <a:r>
              <a:rPr lang="en-US" sz="2800"/>
              <a:t>Kerberos, via BIND to an LDAP directory, commonly on-premises Active Directory</a:t>
            </a:r>
          </a:p>
          <a:p>
            <a:pPr lvl="2"/>
            <a:r>
              <a:rPr lang="en-US" sz="1800"/>
              <a:t>Apple is actively telling customers to move away from this</a:t>
            </a:r>
          </a:p>
          <a:p>
            <a:pPr lvl="1"/>
            <a:r>
              <a:rPr lang="en-US" sz="2800"/>
              <a:t>Kerberos, via Apple’s Kerberos SSO Extension</a:t>
            </a:r>
          </a:p>
          <a:p>
            <a:pPr lvl="2"/>
            <a:r>
              <a:rPr lang="en-US" sz="1800"/>
              <a:t>Must be deployed through MDM</a:t>
            </a:r>
          </a:p>
          <a:p>
            <a:pPr lvl="2"/>
            <a:r>
              <a:rPr lang="en-US" sz="1800"/>
              <a:t>Still designed for on-premises directory services, not really designed for the cloud</a:t>
            </a:r>
          </a:p>
          <a:p>
            <a:pPr lvl="1"/>
            <a:r>
              <a:rPr lang="en-US" sz="2800"/>
              <a:t>Modern Auth (tokens), via IDP vendor-provided plug-ins for Apple’s Extensible Enterprise SSO Framework</a:t>
            </a:r>
          </a:p>
          <a:p>
            <a:pPr lvl="2"/>
            <a:r>
              <a:rPr lang="en-US" sz="1800"/>
              <a:t>IDP vendor…that’s us!</a:t>
            </a:r>
          </a:p>
          <a:p>
            <a:pPr lvl="2"/>
            <a:r>
              <a:rPr lang="en-US" sz="1800"/>
              <a:t>Must be deployed through MDM</a:t>
            </a:r>
          </a:p>
          <a:p>
            <a:pPr lvl="2"/>
            <a:r>
              <a:rPr lang="en-US" sz="1800"/>
              <a:t>Two types:</a:t>
            </a:r>
          </a:p>
          <a:p>
            <a:pPr lvl="3"/>
            <a:r>
              <a:rPr lang="en-US" sz="1600"/>
              <a:t>Credential</a:t>
            </a:r>
          </a:p>
          <a:p>
            <a:pPr lvl="3"/>
            <a:r>
              <a:rPr lang="en-US" sz="1600"/>
              <a:t>Redirect – Azure AD’s option is this type</a:t>
            </a:r>
          </a:p>
        </p:txBody>
      </p:sp>
    </p:spTree>
    <p:extLst>
      <p:ext uri="{BB962C8B-B14F-4D97-AF65-F5344CB8AC3E}">
        <p14:creationId xmlns:p14="http://schemas.microsoft.com/office/powerpoint/2010/main" val="142806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3437"/>
            <a:ext cx="10922000" cy="778719"/>
          </a:xfrm>
        </p:spPr>
        <p:txBody>
          <a:bodyPr>
            <a:noAutofit/>
          </a:bodyPr>
          <a:lstStyle/>
          <a:p>
            <a:r>
              <a:rPr lang="en-US" sz="3200">
                <a:solidFill>
                  <a:srgbClr val="010101"/>
                </a:solidFill>
                <a:latin typeface="Segoe UI Light" panose="020B0502040204020203" pitchFamily="34" charset="0"/>
                <a:cs typeface="Segoe UI Light" panose="020B0502040204020203" pitchFamily="34" charset="0"/>
              </a:rPr>
              <a:t>SSO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4999" y="1431487"/>
            <a:ext cx="4335585" cy="4918513"/>
          </a:xfrm>
        </p:spPr>
        <p:txBody>
          <a:bodyPr>
            <a:normAutofit lnSpcReduction="10000"/>
          </a:bodyPr>
          <a:lstStyle/>
          <a:p>
            <a:pPr marL="0" indent="0">
              <a:buNone/>
            </a:pPr>
            <a:r>
              <a:rPr lang="en-US" sz="2000" u="sng">
                <a:solidFill>
                  <a:srgbClr val="000000"/>
                </a:solidFill>
                <a:latin typeface="Segoe UI Semilight" panose="020B0402040204020203" pitchFamily="34" charset="0"/>
                <a:cs typeface="Segoe UI Semilight" panose="020B0402040204020203" pitchFamily="34" charset="0"/>
              </a:rPr>
              <a:t>If</a:t>
            </a:r>
            <a:r>
              <a:rPr lang="en-US" sz="2000">
                <a:solidFill>
                  <a:srgbClr val="000000"/>
                </a:solidFill>
                <a:latin typeface="Segoe UI Semilight" panose="020B0402040204020203" pitchFamily="34" charset="0"/>
                <a:cs typeface="Segoe UI Semilight" panose="020B0402040204020203" pitchFamily="34" charset="0"/>
              </a:rPr>
              <a:t> you need Kerberos, use the modern, MDM-provisioned Kerberos SSO Extension from Apple:</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User provides device with their enterprise username and password</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The device sends the creds to AD and asks for a Kerberos Ticket-Granting Ticket (TGT)</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AD validates the creds and returns the TGT</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9342271" y="1272863"/>
            <a:ext cx="1113195" cy="1720981"/>
            <a:chOff x="17448245" y="3142885"/>
            <a:chExt cx="2226389" cy="3441961"/>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96211" y="346013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3866" y="3306354"/>
            <a:ext cx="1468082" cy="146808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484937" y="2993844"/>
            <a:ext cx="195726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200" kern="0">
                <a:solidFill>
                  <a:schemeClr val="bg2"/>
                </a:solidFill>
                <a:latin typeface="Graphik"/>
                <a:sym typeface="Graphik"/>
              </a:rPr>
              <a:t>U: </a:t>
            </a:r>
            <a:r>
              <a:rPr lang="en-US" sz="1200" kern="0" err="1">
                <a:solidFill>
                  <a:schemeClr val="bg2"/>
                </a:solidFill>
                <a:latin typeface="Graphik"/>
                <a:sym typeface="Graphik"/>
              </a:rPr>
              <a:t>jane.doe@contoso.com</a:t>
            </a:r>
            <a:endParaRPr lang="en-US" sz="1200" kern="0">
              <a:solidFill>
                <a:schemeClr val="bg2"/>
              </a:solidFill>
              <a:latin typeface="Graphik"/>
              <a:sym typeface="Graphik"/>
            </a:endParaRPr>
          </a:p>
          <a:p>
            <a:pPr defTabSz="412750" hangingPunct="0"/>
            <a:r>
              <a:rPr lang="en-US" sz="1200" kern="0">
                <a:solidFill>
                  <a:schemeClr val="bg2"/>
                </a:solidFill>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1013" y="5146979"/>
            <a:ext cx="457200" cy="4572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a:endCxn id="18" idx="1"/>
          </p:cNvCxnSpPr>
          <p:nvPr/>
        </p:nvCxnSpPr>
        <p:spPr>
          <a:xfrm flipV="1">
            <a:off x="7063274" y="1892049"/>
            <a:ext cx="2278997" cy="1794196"/>
          </a:xfrm>
          <a:prstGeom prst="straightConnector1">
            <a:avLst/>
          </a:prstGeom>
          <a:noFill/>
          <a:ln w="114300" cap="flat">
            <a:solidFill>
              <a:schemeClr val="accent4">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8719453" y="2012048"/>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9538213" y="5309663"/>
            <a:ext cx="917253" cy="589033"/>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9416254" y="5933901"/>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1.875E-6 3.7037E-7 C 0.11159 0.09537 0.22331 0.19074 0.25065 0.23611 " pathEditMode="relative" rAng="0" ptsTypes="AA">
                                      <p:cBhvr>
                                        <p:cTn id="18" dur="2000" fill="hold"/>
                                        <p:tgtEl>
                                          <p:spTgt spid="25"/>
                                        </p:tgtEl>
                                        <p:attrNameLst>
                                          <p:attrName>ppt_x</p:attrName>
                                          <p:attrName>ppt_y</p:attrName>
                                        </p:attrNameLst>
                                      </p:cBhvr>
                                      <p:rCtr x="12526"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2133600"/>
            <a:ext cx="3778380" cy="4216400"/>
          </a:xfrm>
        </p:spPr>
        <p:txBody>
          <a:bodyPr>
            <a:normAutofit/>
          </a:bodyPr>
          <a:lstStyle/>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macOS sends the TGT to AD, asking for a ticket specific to the app (TGS)</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AD validates the TGT and returns the TGS</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The user’s browser or other client sends the TGS to the app</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The user successfully accesses the app</a:t>
            </a:r>
          </a:p>
          <a:p>
            <a:pPr marL="257175" indent="-257175">
              <a:buFont typeface="+mj-lt"/>
              <a:buAutoNum type="arabicPeriod" startAt="5"/>
            </a:pPr>
            <a:endParaRPr lang="en-US" sz="2000">
              <a:solidFill>
                <a:srgbClr val="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3866" y="3306354"/>
            <a:ext cx="1468082" cy="1468082"/>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3347" y="3654081"/>
            <a:ext cx="457200" cy="4572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2703" y="4936188"/>
            <a:ext cx="457200" cy="4572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3347" y="3654081"/>
            <a:ext cx="457200" cy="457200"/>
          </a:xfrm>
          <a:prstGeom prst="rect">
            <a:avLst/>
          </a:prstGeom>
        </p:spPr>
      </p:pic>
      <p:cxnSp>
        <p:nvCxnSpPr>
          <p:cNvPr id="12" name="Straight Arrow Connector 11">
            <a:extLst>
              <a:ext uri="{FF2B5EF4-FFF2-40B4-BE49-F238E27FC236}">
                <a16:creationId xmlns:a16="http://schemas.microsoft.com/office/drawing/2014/main" id="{111191D7-4B15-699B-3DA0-3F1032E3DBE3}"/>
              </a:ext>
            </a:extLst>
          </p:cNvPr>
          <p:cNvCxnSpPr>
            <a:cxnSpLocks/>
            <a:endCxn id="46" idx="1"/>
          </p:cNvCxnSpPr>
          <p:nvPr/>
        </p:nvCxnSpPr>
        <p:spPr>
          <a:xfrm flipV="1">
            <a:off x="7063274" y="1892049"/>
            <a:ext cx="2278997" cy="1794196"/>
          </a:xfrm>
          <a:prstGeom prst="straightConnector1">
            <a:avLst/>
          </a:prstGeom>
          <a:noFill/>
          <a:ln w="114300" cap="flat">
            <a:solidFill>
              <a:srgbClr val="FFD762"/>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5865" y="1892048"/>
            <a:ext cx="457200" cy="4572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9448753" y="5251047"/>
            <a:ext cx="917253" cy="589033"/>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9416254" y="5933901"/>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grpSp>
        <p:nvGrpSpPr>
          <p:cNvPr id="44" name="Group 43">
            <a:extLst>
              <a:ext uri="{FF2B5EF4-FFF2-40B4-BE49-F238E27FC236}">
                <a16:creationId xmlns:a16="http://schemas.microsoft.com/office/drawing/2014/main" id="{AC269096-DBB6-7BC0-4A3B-9D924F521B24}"/>
              </a:ext>
            </a:extLst>
          </p:cNvPr>
          <p:cNvGrpSpPr/>
          <p:nvPr/>
        </p:nvGrpSpPr>
        <p:grpSpPr>
          <a:xfrm>
            <a:off x="9342271" y="1272863"/>
            <a:ext cx="1113195" cy="1720981"/>
            <a:chOff x="17448245" y="3142885"/>
            <a:chExt cx="2226389" cy="3441961"/>
          </a:xfrm>
        </p:grpSpPr>
        <p:pic>
          <p:nvPicPr>
            <p:cNvPr id="45" name="Graphic 44" descr="Web design with solid fill">
              <a:extLst>
                <a:ext uri="{FF2B5EF4-FFF2-40B4-BE49-F238E27FC236}">
                  <a16:creationId xmlns:a16="http://schemas.microsoft.com/office/drawing/2014/main" id="{45693517-5A68-99E7-783B-265A8E8CA3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596211" y="3460133"/>
              <a:ext cx="1842243" cy="1842243"/>
            </a:xfrm>
            <a:prstGeom prst="rect">
              <a:avLst/>
            </a:prstGeom>
            <a:effectLst/>
          </p:spPr>
        </p:pic>
        <p:sp>
          <p:nvSpPr>
            <p:cNvPr id="46" name="Rounded Rectangle 45">
              <a:extLst>
                <a:ext uri="{FF2B5EF4-FFF2-40B4-BE49-F238E27FC236}">
                  <a16:creationId xmlns:a16="http://schemas.microsoft.com/office/drawing/2014/main" id="{3EA18F47-66C0-91F6-50A7-071B53BB5E15}"/>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47" name="TextBox 46">
              <a:extLst>
                <a:ext uri="{FF2B5EF4-FFF2-40B4-BE49-F238E27FC236}">
                  <a16:creationId xmlns:a16="http://schemas.microsoft.com/office/drawing/2014/main" id="{8E9D84BA-9EC8-00A9-DAB7-558270561AF1}"/>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sp>
        <p:nvSpPr>
          <p:cNvPr id="51" name="Title 1">
            <a:extLst>
              <a:ext uri="{FF2B5EF4-FFF2-40B4-BE49-F238E27FC236}">
                <a16:creationId xmlns:a16="http://schemas.microsoft.com/office/drawing/2014/main" id="{168A22A8-91D6-9817-4080-05D8811AF2F1}"/>
              </a:ext>
            </a:extLst>
          </p:cNvPr>
          <p:cNvSpPr txBox="1">
            <a:spLocks/>
          </p:cNvSpPr>
          <p:nvPr/>
        </p:nvSpPr>
        <p:spPr>
          <a:xfrm>
            <a:off x="635000" y="33437"/>
            <a:ext cx="10922000" cy="7787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Segoe UI Light" panose="020B0502040204020203" pitchFamily="34" charset="0"/>
                <a:cs typeface="Segoe UI Light" panose="020B0502040204020203" pitchFamily="34" charset="0"/>
              </a:rPr>
              <a:t>SSO - Let’s Start with Kerberos</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3057525" y="1543050"/>
            <a:ext cx="7508875" cy="4406788"/>
          </a:xfrm>
          <a:prstGeom prst="rect">
            <a:avLst/>
          </a:prstGeom>
        </p:spPr>
      </p:pic>
      <p:sp>
        <p:nvSpPr>
          <p:cNvPr id="9" name="Title 1">
            <a:extLst>
              <a:ext uri="{FF2B5EF4-FFF2-40B4-BE49-F238E27FC236}">
                <a16:creationId xmlns:a16="http://schemas.microsoft.com/office/drawing/2014/main" id="{B894BD02-7F0E-CA09-89CD-EC7418BD27F7}"/>
              </a:ext>
            </a:extLst>
          </p:cNvPr>
          <p:cNvSpPr>
            <a:spLocks noGrp="1"/>
          </p:cNvSpPr>
          <p:nvPr>
            <p:ph type="title"/>
          </p:nvPr>
        </p:nvSpPr>
        <p:spPr>
          <a:xfrm>
            <a:off x="635000" y="33437"/>
            <a:ext cx="10922000" cy="778719"/>
          </a:xfrm>
        </p:spPr>
        <p:txBody>
          <a:bodyPr>
            <a:noAutofit/>
          </a:bodyPr>
          <a:lstStyle/>
          <a:p>
            <a:r>
              <a:rPr lang="en-US" sz="3200">
                <a:solidFill>
                  <a:srgbClr val="010101"/>
                </a:solidFill>
                <a:latin typeface="Segoe UI Light" panose="020B0502040204020203" pitchFamily="34" charset="0"/>
                <a:cs typeface="Segoe UI Light" panose="020B0502040204020203" pitchFamily="34" charset="0"/>
              </a:rPr>
              <a:t>SSO - Let’s Start with Kerberos</a:t>
            </a:r>
          </a:p>
        </p:txBody>
      </p:sp>
    </p:spTree>
    <p:extLst>
      <p:ext uri="{BB962C8B-B14F-4D97-AF65-F5344CB8AC3E}">
        <p14:creationId xmlns:p14="http://schemas.microsoft.com/office/powerpoint/2010/main" val="38043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2133600"/>
            <a:ext cx="3778380" cy="4216400"/>
          </a:xfrm>
        </p:spPr>
        <p:txBody>
          <a:bodyPr>
            <a:normAutofit fontScale="92500"/>
          </a:bodyPr>
          <a:lstStyle/>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What’s the issues with this story?</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It doesn’t work over the internet, so it isn’t very modern</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Imagine we have a SaaS app instead of an internal Kerberos app</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Kerberos doesn’t make sense for the SaaS app, because devices on the internet shouldn’t be able to find a DC</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User provides device with their enterprise username and password</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Should the device still want to send the creds to AD and ask for a Kerberos Ticket-Granting Ticket (TGT)?</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No, this won’t work without a VPN</a:t>
            </a:r>
          </a:p>
          <a:p>
            <a:pPr marL="257175" indent="-257175">
              <a:buFont typeface="+mj-lt"/>
              <a:buAutoNum type="arabicPeriod"/>
            </a:pPr>
            <a:endParaRPr lang="en-US" sz="1600">
              <a:solidFill>
                <a:srgbClr val="000000"/>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grpSp>
        <p:nvGrpSpPr>
          <p:cNvPr id="8" name="Group 7">
            <a:extLst>
              <a:ext uri="{FF2B5EF4-FFF2-40B4-BE49-F238E27FC236}">
                <a16:creationId xmlns:a16="http://schemas.microsoft.com/office/drawing/2014/main" id="{368D08E8-1944-2C3D-CA58-EFED0337E5DD}"/>
              </a:ext>
            </a:extLst>
          </p:cNvPr>
          <p:cNvGrpSpPr/>
          <p:nvPr/>
        </p:nvGrpSpPr>
        <p:grpSpPr>
          <a:xfrm>
            <a:off x="8077972" y="1131012"/>
            <a:ext cx="457200" cy="5574587"/>
            <a:chOff x="16057776" y="2654896"/>
            <a:chExt cx="914400" cy="11149174"/>
          </a:xfrm>
        </p:grpSpPr>
        <p:sp>
          <p:nvSpPr>
            <p:cNvPr id="7" name="Rectangle 6">
              <a:extLst>
                <a:ext uri="{FF2B5EF4-FFF2-40B4-BE49-F238E27FC236}">
                  <a16:creationId xmlns:a16="http://schemas.microsoft.com/office/drawing/2014/main" id="{E2202C90-8B8D-AA7C-933E-6D2D9E178B2D}"/>
                </a:ext>
              </a:extLst>
            </p:cNvPr>
            <p:cNvSpPr/>
            <p:nvPr/>
          </p:nvSpPr>
          <p:spPr>
            <a:xfrm>
              <a:off x="16432916" y="2654896"/>
              <a:ext cx="138826" cy="11149174"/>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57776" y="6915290"/>
              <a:ext cx="914400" cy="914400"/>
            </a:xfrm>
            <a:prstGeom prst="rect">
              <a:avLst/>
            </a:prstGeom>
          </p:spPr>
        </p:pic>
      </p:grpSp>
      <p:grpSp>
        <p:nvGrpSpPr>
          <p:cNvPr id="9" name="Group 8">
            <a:extLst>
              <a:ext uri="{FF2B5EF4-FFF2-40B4-BE49-F238E27FC236}">
                <a16:creationId xmlns:a16="http://schemas.microsoft.com/office/drawing/2014/main" id="{63C9670A-4433-2333-A847-8B78BD1FE10B}"/>
              </a:ext>
            </a:extLst>
          </p:cNvPr>
          <p:cNvGrpSpPr/>
          <p:nvPr/>
        </p:nvGrpSpPr>
        <p:grpSpPr>
          <a:xfrm>
            <a:off x="5228150" y="5281711"/>
            <a:ext cx="1067516" cy="1532327"/>
            <a:chOff x="17448247" y="3777381"/>
            <a:chExt cx="2135031" cy="3064653"/>
          </a:xfrm>
        </p:grpSpPr>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2820" y="4086013"/>
              <a:ext cx="1842243" cy="1842243"/>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17448247" y="3777381"/>
              <a:ext cx="2135031" cy="2150873"/>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18073573" y="6000778"/>
              <a:ext cx="8207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kern="0">
                  <a:solidFill>
                    <a:srgbClr val="05A89D"/>
                  </a:solidFill>
                  <a:latin typeface="Graphik"/>
                  <a:sym typeface="Graphik"/>
                </a:rPr>
                <a:t>SaaS</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5761908" y="4431323"/>
            <a:ext cx="444651" cy="850388"/>
          </a:xfrm>
          <a:prstGeom prst="straightConnector1">
            <a:avLst/>
          </a:prstGeom>
          <a:noFill/>
          <a:ln w="114300" cap="flat">
            <a:solidFill>
              <a:srgbClr val="FFD762"/>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3866" y="3306354"/>
            <a:ext cx="1468082" cy="1468082"/>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5683025" y="3130046"/>
            <a:ext cx="195726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200" kern="0">
                <a:solidFill>
                  <a:schemeClr val="bg2"/>
                </a:solidFill>
                <a:latin typeface="Graphik"/>
                <a:sym typeface="Graphik"/>
              </a:rPr>
              <a:t>U: </a:t>
            </a:r>
            <a:r>
              <a:rPr lang="en-US" sz="1200" kern="0" err="1">
                <a:solidFill>
                  <a:schemeClr val="bg2"/>
                </a:solidFill>
                <a:latin typeface="Graphik"/>
                <a:sym typeface="Graphik"/>
              </a:rPr>
              <a:t>jane.doe@contoso.com</a:t>
            </a:r>
            <a:endParaRPr lang="en-US" sz="1200" kern="0">
              <a:solidFill>
                <a:schemeClr val="bg2"/>
              </a:solidFill>
              <a:latin typeface="Graphik"/>
              <a:sym typeface="Graphik"/>
            </a:endParaRPr>
          </a:p>
          <a:p>
            <a:pPr defTabSz="412750" hangingPunct="0"/>
            <a:r>
              <a:rPr lang="en-US" sz="1200" kern="0">
                <a:solidFill>
                  <a:schemeClr val="bg2"/>
                </a:solidFill>
                <a:latin typeface="Graphik"/>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7954141" y="3913339"/>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5745998" y="4516141"/>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9342271" y="5265345"/>
            <a:ext cx="917253" cy="589033"/>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9220312" y="5935290"/>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sp>
        <p:nvSpPr>
          <p:cNvPr id="52" name="Title 1">
            <a:extLst>
              <a:ext uri="{FF2B5EF4-FFF2-40B4-BE49-F238E27FC236}">
                <a16:creationId xmlns:a16="http://schemas.microsoft.com/office/drawing/2014/main" id="{B5E2E17B-B867-C49D-20A6-E075DC0C6994}"/>
              </a:ext>
            </a:extLst>
          </p:cNvPr>
          <p:cNvSpPr txBox="1">
            <a:spLocks/>
          </p:cNvSpPr>
          <p:nvPr/>
        </p:nvSpPr>
        <p:spPr>
          <a:xfrm>
            <a:off x="635000" y="33437"/>
            <a:ext cx="10922000" cy="7787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Segoe UI Light" panose="020B0502040204020203" pitchFamily="34" charset="0"/>
                <a:cs typeface="Segoe UI Light" panose="020B0502040204020203" pitchFamily="34" charset="0"/>
              </a:rPr>
              <a:t>Limitations with Kerberos</a:t>
            </a:r>
          </a:p>
        </p:txBody>
      </p:sp>
      <p:grpSp>
        <p:nvGrpSpPr>
          <p:cNvPr id="53" name="Group 52">
            <a:extLst>
              <a:ext uri="{FF2B5EF4-FFF2-40B4-BE49-F238E27FC236}">
                <a16:creationId xmlns:a16="http://schemas.microsoft.com/office/drawing/2014/main" id="{938180F3-D9F0-3CAE-21D4-C7C155EFE445}"/>
              </a:ext>
            </a:extLst>
          </p:cNvPr>
          <p:cNvGrpSpPr/>
          <p:nvPr/>
        </p:nvGrpSpPr>
        <p:grpSpPr>
          <a:xfrm>
            <a:off x="9342271" y="1272863"/>
            <a:ext cx="1113195" cy="1720981"/>
            <a:chOff x="17448245" y="3142885"/>
            <a:chExt cx="2226389" cy="3441961"/>
          </a:xfrm>
        </p:grpSpPr>
        <p:pic>
          <p:nvPicPr>
            <p:cNvPr id="54" name="Graphic 53" descr="Web design with solid fill">
              <a:extLst>
                <a:ext uri="{FF2B5EF4-FFF2-40B4-BE49-F238E27FC236}">
                  <a16:creationId xmlns:a16="http://schemas.microsoft.com/office/drawing/2014/main" id="{A8E51E72-BA7C-6A4B-509B-AD18314252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96211" y="3460133"/>
              <a:ext cx="1842243" cy="1842243"/>
            </a:xfrm>
            <a:prstGeom prst="rect">
              <a:avLst/>
            </a:prstGeom>
            <a:effectLst/>
          </p:spPr>
        </p:pic>
        <p:sp>
          <p:nvSpPr>
            <p:cNvPr id="55" name="Rounded Rectangle 54">
              <a:extLst>
                <a:ext uri="{FF2B5EF4-FFF2-40B4-BE49-F238E27FC236}">
                  <a16:creationId xmlns:a16="http://schemas.microsoft.com/office/drawing/2014/main" id="{12E86851-5240-01D6-D3B8-B8E1A12DF536}"/>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56" name="TextBox 55">
              <a:extLst>
                <a:ext uri="{FF2B5EF4-FFF2-40B4-BE49-F238E27FC236}">
                  <a16:creationId xmlns:a16="http://schemas.microsoft.com/office/drawing/2014/main" id="{1F4C747B-0770-C30C-A831-0491127A3C2F}"/>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0" presetClass="path" presetSubtype="0" accel="50000" decel="50000" fill="hold" grpId="1" nodeType="afterEffect">
                                  <p:stCondLst>
                                    <p:cond delay="0"/>
                                  </p:stCondLst>
                                  <p:childTnLst>
                                    <p:animMotion origin="layout" path="M 7.29167E-7 2.96296E-6 C 0.05853 0.04583 0.11719 0.09166 0.13151 0.11354 " pathEditMode="relative" rAng="0" ptsTypes="AA">
                                      <p:cBhvr>
                                        <p:cTn id="42" dur="2000" fill="hold"/>
                                        <p:tgtEl>
                                          <p:spTgt spid="25"/>
                                        </p:tgtEl>
                                        <p:attrNameLst>
                                          <p:attrName>ppt_x</p:attrName>
                                          <p:attrName>ppt_y</p:attrName>
                                        </p:attrNameLst>
                                      </p:cBhvr>
                                      <p:rCtr x="6576" y="5671"/>
                                    </p:animMotion>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 calcmode="lin" valueType="num">
                                      <p:cBhvr>
                                        <p:cTn id="48" dur="500" fill="hold"/>
                                        <p:tgtEl>
                                          <p:spTgt spid="29"/>
                                        </p:tgtEl>
                                        <p:attrNameLst>
                                          <p:attrName>style.rotation</p:attrName>
                                        </p:attrNameLst>
                                      </p:cBhvr>
                                      <p:tavLst>
                                        <p:tav tm="0">
                                          <p:val>
                                            <p:fltVal val="360"/>
                                          </p:val>
                                        </p:tav>
                                        <p:tav tm="100000">
                                          <p:val>
                                            <p:fltVal val="0"/>
                                          </p:val>
                                        </p:tav>
                                      </p:tavLst>
                                    </p:anim>
                                    <p:animEffect transition="in" filter="fade">
                                      <p:cBhvr>
                                        <p:cTn id="49" dur="500"/>
                                        <p:tgtEl>
                                          <p:spTgt spid="29"/>
                                        </p:tgtEl>
                                      </p:cBhvr>
                                    </p:animEffect>
                                  </p:childTnLst>
                                </p:cTn>
                              </p:par>
                            </p:childTnLst>
                          </p:cTn>
                        </p:par>
                        <p:par>
                          <p:cTn id="50" fill="hold">
                            <p:stCondLst>
                              <p:cond delay="3000"/>
                            </p:stCondLst>
                            <p:childTnLst>
                              <p:par>
                                <p:cTn id="51" presetID="10" presetClass="exit" presetSubtype="0" fill="hold" grpId="2" nodeType="after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1000"/>
                            </p:stCondLst>
                            <p:childTnLst>
                              <p:par>
                                <p:cTn id="64" presetID="49" presetClass="entr" presetSubtype="0" decel="10000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360"/>
                                          </p:val>
                                        </p:tav>
                                        <p:tav tm="100000">
                                          <p:val>
                                            <p:fltVal val="0"/>
                                          </p:val>
                                        </p:tav>
                                      </p:tavLst>
                                    </p:anim>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Azure AD is a full blown IDaaS solution, not an IDP for just Office 365…"/>
          <p:cNvSpPr txBox="1">
            <a:spLocks noGrp="1"/>
          </p:cNvSpPr>
          <p:nvPr>
            <p:ph type="body" sz="quarter" idx="10"/>
          </p:nvPr>
        </p:nvSpPr>
        <p:spPr>
          <a:xfrm>
            <a:off x="269239" y="1189176"/>
            <a:ext cx="5191761" cy="4370427"/>
          </a:xfrm>
          <a:prstGeom prst="rect">
            <a:avLst/>
          </a:prstGeom>
        </p:spPr>
        <p:txBody>
          <a:bodyPr/>
          <a:lstStyle/>
          <a:p>
            <a:pPr marL="276606" indent="-276606" defTabSz="1207008">
              <a:spcBef>
                <a:spcPts val="1150"/>
              </a:spcBef>
              <a:defRPr sz="4752"/>
            </a:pPr>
            <a:r>
              <a:rPr sz="2800">
                <a:latin typeface="+mn-lt"/>
              </a:rPr>
              <a:t>Azure AD is a full blown </a:t>
            </a:r>
            <a:r>
              <a:rPr lang="en-US" sz="2800">
                <a:latin typeface="+mn-lt"/>
              </a:rPr>
              <a:t>IDaaS</a:t>
            </a:r>
            <a:r>
              <a:rPr sz="2800">
                <a:latin typeface="+mn-lt"/>
              </a:rPr>
              <a:t> solution, not an IDP for just Office 365</a:t>
            </a:r>
            <a:r>
              <a:rPr lang="en-US" sz="2800">
                <a:latin typeface="+mn-lt"/>
              </a:rPr>
              <a:t>/Azure</a:t>
            </a:r>
            <a:endParaRPr sz="2800">
              <a:latin typeface="+mn-lt"/>
            </a:endParaRPr>
          </a:p>
          <a:p>
            <a:pPr marL="276606" indent="-276606" defTabSz="1207008">
              <a:spcBef>
                <a:spcPts val="1150"/>
              </a:spcBef>
              <a:defRPr sz="4752"/>
            </a:pPr>
            <a:r>
              <a:rPr sz="2800">
                <a:latin typeface="+mn-lt"/>
              </a:rPr>
              <a:t>Resources are moving to the cloud, devices are proliferating, users are outside the office</a:t>
            </a:r>
            <a:endParaRPr sz="1232">
              <a:latin typeface="+mn-lt"/>
            </a:endParaRPr>
          </a:p>
          <a:p>
            <a:pPr marL="276606" indent="-276606" defTabSz="1207008">
              <a:spcBef>
                <a:spcPts val="1150"/>
              </a:spcBef>
              <a:defRPr sz="4752"/>
            </a:pPr>
            <a:r>
              <a:rPr sz="2800">
                <a:latin typeface="+mn-lt"/>
              </a:rPr>
              <a:t>Identity needs to be the new control plane, rather than the network perimeter</a:t>
            </a:r>
          </a:p>
        </p:txBody>
      </p:sp>
      <p:sp>
        <p:nvSpPr>
          <p:cNvPr id="168" name="Azure AD"/>
          <p:cNvSpPr txBox="1">
            <a:spLocks noGrp="1"/>
          </p:cNvSpPr>
          <p:nvPr>
            <p:ph type="title"/>
          </p:nvPr>
        </p:nvSpPr>
        <p:spPr>
          <a:prstGeom prst="rect">
            <a:avLst/>
          </a:prstGeom>
        </p:spPr>
        <p:txBody>
          <a:bodyPr/>
          <a:lstStyle/>
          <a:p>
            <a:r>
              <a:t>Azure AD</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0" y="1897856"/>
            <a:ext cx="6604943" cy="3717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635000" y="161365"/>
            <a:ext cx="4826000" cy="1129553"/>
          </a:xfrm>
        </p:spPr>
        <p:txBody>
          <a:bodyPr>
            <a:noAutofit/>
          </a:bodyPr>
          <a:lstStyle/>
          <a:p>
            <a:r>
              <a:rPr lang="en-US" sz="2700"/>
              <a:t>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4826000" cy="4834965"/>
          </a:xfrm>
        </p:spPr>
        <p:txBody>
          <a:bodyPr>
            <a:noAutofit/>
          </a:bodyPr>
          <a:lstStyle/>
          <a:p>
            <a:r>
              <a:rPr lang="en-US" sz="2800" dirty="0">
                <a:latin typeface="+mn-lt"/>
              </a:rPr>
              <a:t>The solution is Modern Auth!</a:t>
            </a:r>
          </a:p>
          <a:p>
            <a:pPr lvl="1"/>
            <a:r>
              <a:rPr lang="en-US" sz="1600" dirty="0"/>
              <a:t>SAML – good</a:t>
            </a:r>
          </a:p>
          <a:p>
            <a:pPr lvl="1"/>
            <a:r>
              <a:rPr lang="en-US" sz="1600" dirty="0"/>
              <a:t>OpenID Connect and OAuth 2 - better!</a:t>
            </a:r>
          </a:p>
          <a:p>
            <a:pPr lvl="1"/>
            <a:r>
              <a:rPr lang="en-US" sz="1600" dirty="0">
                <a:gradFill>
                  <a:gsLst>
                    <a:gs pos="2917">
                      <a:schemeClr val="tx1"/>
                    </a:gs>
                    <a:gs pos="30000">
                      <a:schemeClr val="tx1"/>
                    </a:gs>
                  </a:gsLst>
                  <a:lin ang="5400000" scaled="0"/>
                </a:gradFill>
                <a:hlinkClick r:id="rId2"/>
              </a:rPr>
              <a:t>https://aka.ms/BTVModernAuth</a:t>
            </a:r>
            <a:r>
              <a:rPr lang="en-US" sz="1600" dirty="0">
                <a:gradFill>
                  <a:gsLst>
                    <a:gs pos="2917">
                      <a:schemeClr val="tx1"/>
                    </a:gs>
                    <a:gs pos="30000">
                      <a:schemeClr val="tx1"/>
                    </a:gs>
                  </a:gsLst>
                  <a:lin ang="5400000" scaled="0"/>
                </a:gradFill>
              </a:rPr>
              <a:t> </a:t>
            </a:r>
            <a:endParaRPr lang="en-US" sz="1600" dirty="0"/>
          </a:p>
          <a:p>
            <a:pPr marL="336145" lvl="1" indent="0">
              <a:buNone/>
            </a:pPr>
            <a:endParaRPr lang="en-US" sz="1600" dirty="0"/>
          </a:p>
          <a:p>
            <a:r>
              <a:rPr lang="en-US" sz="2800" dirty="0">
                <a:latin typeface="+mn-lt"/>
              </a:rPr>
              <a:t>The key advantage of Modern Auth is that it is web-based</a:t>
            </a:r>
          </a:p>
          <a:p>
            <a:pPr lvl="1"/>
            <a:r>
              <a:rPr lang="en-US" sz="1600" dirty="0"/>
              <a:t>The flexibility of web technology gives us many security options:</a:t>
            </a:r>
          </a:p>
          <a:p>
            <a:pPr lvl="2"/>
            <a:r>
              <a:rPr lang="en-US" sz="1400" dirty="0"/>
              <a:t>Challenge for certificates</a:t>
            </a:r>
          </a:p>
          <a:p>
            <a:pPr lvl="2"/>
            <a:r>
              <a:rPr lang="en-US" sz="1400" dirty="0"/>
              <a:t>Many forms of MFA (FIDO, Auth apps, Smartcards, SMS codes, etc.)</a:t>
            </a:r>
          </a:p>
          <a:p>
            <a:pPr lvl="2"/>
            <a:r>
              <a:rPr lang="en-US" sz="1400" dirty="0"/>
              <a:t>Direct traffic through proxied sessions to block downloads</a:t>
            </a:r>
          </a:p>
          <a:p>
            <a:pPr lvl="2"/>
            <a:r>
              <a:rPr lang="en-US" sz="1400" dirty="0"/>
              <a:t>And much more!</a:t>
            </a:r>
          </a:p>
          <a:p>
            <a:endParaRPr lang="en-US" sz="2800" dirty="0">
              <a:latin typeface="+mn-lt"/>
            </a:endParaRPr>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841" y="272863"/>
            <a:ext cx="6117815" cy="4012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906" y="2506009"/>
            <a:ext cx="2294255" cy="4079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5"/>
          <a:stretch>
            <a:fillRect/>
          </a:stretch>
        </p:blipFill>
        <p:spPr>
          <a:xfrm>
            <a:off x="8682858" y="2806887"/>
            <a:ext cx="3213100" cy="377825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50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a:bodyPr>
          <a:lstStyle/>
          <a:p>
            <a:r>
              <a:rPr lang="en-US" sz="4400"/>
              <a:t>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585218" y="1501918"/>
            <a:ext cx="11229007" cy="181203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endParaRPr lang="en-US" sz="1800" b="1" err="1">
              <a:solidFill>
                <a:srgbClr val="0078D4">
                  <a:lumMod val="75000"/>
                </a:srgbClr>
              </a:solidFill>
              <a:latin typeface="Graphik" panose="020B0503030202060203" pitchFamily="34" charset="77"/>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2899457" y="1501918"/>
            <a:ext cx="1417320" cy="181203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defTabSz="914400">
              <a:defRPr/>
            </a:pPr>
            <a:r>
              <a:rPr lang="en-US" sz="900" b="1">
                <a:gradFill>
                  <a:gsLst>
                    <a:gs pos="0">
                      <a:srgbClr val="737373">
                        <a:lumMod val="75000"/>
                      </a:srgbClr>
                    </a:gs>
                    <a:gs pos="100000">
                      <a:srgbClr val="737373">
                        <a:lumMod val="75000"/>
                      </a:srgbClr>
                    </a:gs>
                  </a:gsLst>
                  <a:lin ang="5400000" scaled="1"/>
                </a:gradFill>
                <a:latin typeface="Graphik" panose="020B0503030202060203" pitchFamily="34" charset="77"/>
                <a:cs typeface="Segoe UI Semibold" panose="020B0702040204020203" pitchFamily="34" charset="0"/>
              </a:rPr>
              <a:t>  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4943869" y="1500086"/>
            <a:ext cx="4578605" cy="181203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r>
              <a:rPr lang="en-US" sz="900" b="1">
                <a:gradFill>
                  <a:gsLst>
                    <a:gs pos="0">
                      <a:srgbClr val="1A1A1A"/>
                    </a:gs>
                    <a:gs pos="100000">
                      <a:srgbClr val="0D0D0D"/>
                    </a:gs>
                  </a:gsLst>
                  <a:lin ang="5400000" scaled="1"/>
                </a:gradFill>
                <a:latin typeface="Graphik" panose="020B0503030202060203" pitchFamily="34" charset="77"/>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7125061" y="2411650"/>
            <a:ext cx="731520" cy="25894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7134482" y="2098323"/>
            <a:ext cx="731520" cy="313327"/>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9638401" y="1516529"/>
            <a:ext cx="2124188" cy="1793495"/>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ts val="600"/>
              </a:spcAft>
              <a:defRPr/>
            </a:pPr>
            <a:r>
              <a:rPr lang="en-US" sz="1400" b="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Our Goal: Prompt </a:t>
            </a:r>
            <a:r>
              <a:rPr lang="en-US" sz="1400" b="1"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Once</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user</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device </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password change</a:t>
            </a:r>
          </a:p>
          <a:p>
            <a:pPr defTabSz="932472" fontAlgn="base">
              <a:spcBef>
                <a:spcPct val="0"/>
              </a:spcBef>
              <a:spcAft>
                <a:spcPts val="600"/>
              </a:spcAft>
              <a:defRPr/>
            </a:pPr>
            <a:r>
              <a:rPr lang="en-US" sz="900">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1730574" y="2142859"/>
            <a:ext cx="1629717" cy="27432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2123399" y="1986115"/>
            <a:ext cx="441812" cy="297755"/>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3455674" y="2142859"/>
            <a:ext cx="1801368" cy="27432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1730574" y="2417181"/>
            <a:ext cx="1639139" cy="2286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3455674" y="2417181"/>
            <a:ext cx="1801368" cy="2286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1730572" y="2417181"/>
            <a:ext cx="3881446" cy="655249"/>
            <a:chOff x="1730572" y="2417181"/>
            <a:chExt cx="3881446" cy="655249"/>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97279" cy="138499"/>
            </a:xfrm>
            <a:prstGeom prst="rect">
              <a:avLst/>
            </a:prstGeom>
            <a:solidFill>
              <a:srgbClr val="FFFFFF"/>
            </a:solidFill>
          </p:spPr>
          <p:txBody>
            <a:bodyPr wrap="none" lIns="45720" tIns="0" rIns="45720" bIns="0" rtlCol="0">
              <a:spAutoFit/>
            </a:bodyPr>
            <a:lstStyle/>
            <a:p>
              <a:pPr defTabSz="914400">
                <a:defRPr/>
              </a:pPr>
              <a:r>
                <a:rPr lang="en-US" sz="900" i="1">
                  <a:gradFill>
                    <a:gsLst>
                      <a:gs pos="0">
                        <a:srgbClr val="1A1A1A"/>
                      </a:gs>
                      <a:gs pos="100000">
                        <a:srgbClr val="0D0D0D"/>
                      </a:gs>
                    </a:gsLst>
                    <a:lin ang="5400000" scaled="1"/>
                  </a:gradFill>
                  <a:latin typeface="Graphik" panose="020B0503030202060203" pitchFamily="34" charset="77"/>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2164578" y="2499324"/>
            <a:ext cx="354492" cy="271681"/>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3391263" y="1944359"/>
            <a:ext cx="381242" cy="381242"/>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3401537" y="2431175"/>
            <a:ext cx="380849" cy="380849"/>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1586711" y="4280369"/>
            <a:ext cx="4497207"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Primary Refresh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w/ SSO broker on Windows, macOS, or iOS</a:t>
            </a:r>
            <a:br>
              <a:rPr lang="en-US" sz="900" b="1" i="1">
                <a:solidFill>
                  <a:schemeClr val="tx2"/>
                </a:solidFill>
                <a:latin typeface="Graphik" panose="020B0503030202060203" pitchFamily="34" charset="77"/>
                <a:cs typeface="Segoe UI Semibold" panose="020B0702040204020203" pitchFamily="34" charset="0"/>
              </a:rPr>
            </a:br>
            <a:endParaRPr lang="en-US" sz="900">
              <a:solidFill>
                <a:schemeClr val="tx2"/>
              </a:solidFill>
              <a:latin typeface="Graphik" panose="020B0503030202060203" pitchFamily="34" charset="77"/>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1568301" y="5029498"/>
            <a:ext cx="4655288" cy="1070626"/>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ID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on Mobile Device</a:t>
            </a:r>
            <a:br>
              <a:rPr lang="en-US" sz="900">
                <a:solidFill>
                  <a:schemeClr val="tx2"/>
                </a:solidFill>
                <a:latin typeface="Graphik" panose="020B0503030202060203" pitchFamily="34" charset="77"/>
                <a:cs typeface="Segoe UI Semibold" panose="020B0702040204020203" pitchFamily="34" charset="0"/>
              </a:rPr>
            </a:br>
            <a:r>
              <a:rPr lang="en-US" sz="900" i="1">
                <a:solidFill>
                  <a:schemeClr val="tx2"/>
                </a:solidFill>
                <a:latin typeface="Graphik" panose="020B0503030202060203" pitchFamily="34" charset="77"/>
                <a:cs typeface="Segoe UI Semibold" panose="020B0702040204020203" pitchFamily="34" charset="0"/>
              </a:rPr>
              <a:t>(used by authenticator app and/or company portal)</a:t>
            </a:r>
            <a:br>
              <a:rPr lang="en-US" sz="900" b="1" i="1">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706257" y="5164331"/>
            <a:ext cx="685800" cy="6858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3620511" y="3789718"/>
            <a:ext cx="2343911" cy="507831"/>
            <a:chOff x="4508868" y="3938626"/>
            <a:chExt cx="2343911" cy="507831"/>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3938626"/>
              <a:ext cx="2343911" cy="507831"/>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1A1A1A"/>
                      </a:gs>
                    </a:gsLst>
                    <a:lin ang="5400000" scaled="1"/>
                  </a:gradFill>
                  <a:latin typeface="Graphik" panose="020B0503030202060203" pitchFamily="34" charset="77"/>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588263" y="3313948"/>
            <a:ext cx="5486400" cy="3134760"/>
            <a:chOff x="588263" y="3313948"/>
            <a:chExt cx="5486400" cy="3134760"/>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2343911"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1A1A1A"/>
                      </a:gs>
                    </a:gsLst>
                    <a:lin ang="5400000" scaled="1"/>
                  </a:gradFill>
                  <a:latin typeface="Graphik" panose="020B0503030202060203" pitchFamily="34" charset="77"/>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stCxn id="217" idx="2"/>
            </p:cNvCxnSpPr>
            <p:nvPr/>
          </p:nvCxnSpPr>
          <p:spPr>
            <a:xfrm>
              <a:off x="3608117" y="3313948"/>
              <a:ext cx="0"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5271211" y="2048768"/>
            <a:ext cx="685800" cy="6858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5957011" y="2423181"/>
            <a:ext cx="493654"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6450665" y="2048768"/>
            <a:ext cx="685800" cy="6858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7880157" y="1869140"/>
            <a:ext cx="1371405" cy="1031764"/>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20"/>
                <a:ext cx="79327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942373"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400">
                <a:defRPr/>
              </a:pPr>
              <a:endParaRPr lang="en-US" sz="1836">
                <a:solidFill>
                  <a:srgbClr val="1A1A1A"/>
                </a:solidFill>
                <a:latin typeface="Graphik" panose="020B0503030202060203" pitchFamily="34" charset="77"/>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7273868" y="4087638"/>
            <a:ext cx="4306428"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Refresh Token – (Per App)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access to an application</a:t>
            </a:r>
          </a:p>
          <a:p>
            <a:pPr marL="0" lvl="1" defTabSz="932472" fontAlgn="base">
              <a:spcBef>
                <a:spcPct val="0"/>
              </a:spcBef>
              <a:spcAft>
                <a:spcPts val="600"/>
              </a:spcAft>
              <a:defRPr/>
            </a:pP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7684216" y="5158082"/>
            <a:ext cx="4103256" cy="942043"/>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Access Token – (Per App)</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Provides user access to use application (short term)</a:t>
            </a:r>
            <a:br>
              <a:rPr lang="en-US" sz="900">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6345898" y="5111879"/>
            <a:ext cx="763130" cy="11041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6358479" y="4181761"/>
            <a:ext cx="685800" cy="6858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6877591" y="5100884"/>
            <a:ext cx="685800" cy="6858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10291850" y="4062198"/>
            <a:ext cx="1463040" cy="507831"/>
            <a:chOff x="4508869" y="3938627"/>
            <a:chExt cx="1463040" cy="507831"/>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3938627"/>
              <a:ext cx="1463040" cy="507831"/>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10291850" y="5107936"/>
            <a:ext cx="1463040" cy="230832"/>
            <a:chOff x="4508869" y="4077124"/>
            <a:chExt cx="1463040" cy="230832"/>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4"/>
              <a:ext cx="1463040" cy="230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6327824" y="3321044"/>
            <a:ext cx="5486400" cy="3127665"/>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1A1A1A"/>
                    </a:gs>
                    <a:gs pos="100000">
                      <a:srgbClr val="0D0D0D"/>
                    </a:gs>
                  </a:gsLst>
                  <a:lin ang="5400000" scaled="1"/>
                </a:gradFill>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3395481"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0D0D0D"/>
                      </a:gs>
                    </a:gsLst>
                    <a:lin ang="5400000" scaled="1"/>
                  </a:gradFill>
                  <a:latin typeface="Graphik" panose="020B0503030202060203" pitchFamily="34" charset="77"/>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809986" y="2183601"/>
            <a:ext cx="797500" cy="473515"/>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defTabSz="914400">
                  <a:defRPr/>
                </a:pPr>
                <a:endParaRPr lang="en-US" sz="1800">
                  <a:solidFill>
                    <a:srgbClr val="1A1A1A"/>
                  </a:solidFill>
                  <a:latin typeface="Graphik" panose="020B0503030202060203" pitchFamily="34" charset="77"/>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706257" y="4193943"/>
            <a:ext cx="685800" cy="6858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3" name="TextBox 2">
            <a:extLst>
              <a:ext uri="{FF2B5EF4-FFF2-40B4-BE49-F238E27FC236}">
                <a16:creationId xmlns:a16="http://schemas.microsoft.com/office/drawing/2014/main" id="{70A56451-949E-005E-2007-EACD1CB99D4D}"/>
              </a:ext>
            </a:extLst>
          </p:cNvPr>
          <p:cNvSpPr txBox="1"/>
          <p:nvPr/>
        </p:nvSpPr>
        <p:spPr>
          <a:xfrm>
            <a:off x="4068652" y="6353972"/>
            <a:ext cx="44972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hlinkClick r:id="rId4"/>
              </a:rPr>
              <a:t>https://aka.ms/BTVModernAuth</a:t>
            </a:r>
            <a:r>
              <a:rPr lang="en-US" sz="18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10761547" cy="4834965"/>
          </a:xfrm>
        </p:spPr>
        <p:txBody>
          <a:bodyPr>
            <a:normAutofit/>
          </a:bodyPr>
          <a:lstStyle/>
          <a:p>
            <a:r>
              <a:rPr lang="en-US">
                <a:latin typeface="+mn-lt"/>
              </a:rPr>
              <a:t>Here’s what you need for Modern Auth and SSO on Apple Platforms:</a:t>
            </a:r>
          </a:p>
          <a:p>
            <a:pPr lvl="1"/>
            <a:r>
              <a:rPr lang="en-US"/>
              <a:t>IDP that supports SAML and/or OpenID Connect</a:t>
            </a:r>
          </a:p>
          <a:p>
            <a:pPr lvl="2"/>
            <a:r>
              <a:rPr lang="en-US"/>
              <a:t>Azure AD is Microsoft’s cloud IDP, but there are plenty of others on the market</a:t>
            </a:r>
          </a:p>
          <a:p>
            <a:pPr lvl="1"/>
            <a:r>
              <a:rPr lang="en-US"/>
              <a:t>Apps integrated with the IDP</a:t>
            </a:r>
          </a:p>
          <a:p>
            <a:pPr lvl="1"/>
            <a:r>
              <a:rPr lang="en-US"/>
              <a:t>IDP Vendor must create an SSO Extension plugin</a:t>
            </a:r>
          </a:p>
          <a:p>
            <a:pPr lvl="1"/>
            <a:r>
              <a:rPr lang="en-US"/>
              <a:t>Macs under MDM management</a:t>
            </a:r>
          </a:p>
        </p:txBody>
      </p:sp>
      <p:sp>
        <p:nvSpPr>
          <p:cNvPr id="7" name="Title 1">
            <a:extLst>
              <a:ext uri="{FF2B5EF4-FFF2-40B4-BE49-F238E27FC236}">
                <a16:creationId xmlns:a16="http://schemas.microsoft.com/office/drawing/2014/main" id="{C3050130-CEAD-48A1-A6E7-31E60AE86734}"/>
              </a:ext>
            </a:extLst>
          </p:cNvPr>
          <p:cNvSpPr txBox="1">
            <a:spLocks/>
          </p:cNvSpPr>
          <p:nvPr/>
        </p:nvSpPr>
        <p:spPr>
          <a:xfrm>
            <a:off x="635000" y="33437"/>
            <a:ext cx="10922000" cy="778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mj-lt"/>
                <a:cs typeface="Segoe UI Light" panose="020B0502040204020203" pitchFamily="34" charset="0"/>
              </a:rPr>
              <a:t>Modern Auth SSO Extension Requirements</a:t>
            </a: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9221" y="1529908"/>
            <a:ext cx="457200" cy="457200"/>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8550" y="3862041"/>
            <a:ext cx="457200" cy="4572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580870"/>
            <a:ext cx="3778380" cy="5019541"/>
          </a:xfrm>
        </p:spPr>
        <p:txBody>
          <a:bodyPr>
            <a:normAutofit/>
          </a:bodyPr>
          <a:lstStyle/>
          <a:p>
            <a:r>
              <a:rPr lang="en-US" sz="1600">
                <a:latin typeface="+mn-lt"/>
              </a:rPr>
              <a:t>The </a:t>
            </a:r>
            <a:r>
              <a:rPr lang="en-US" sz="1600" i="1" u="sng">
                <a:latin typeface="+mn-lt"/>
              </a:rPr>
              <a:t>modern</a:t>
            </a:r>
            <a:r>
              <a:rPr lang="en-US" sz="1600">
                <a:latin typeface="+mn-lt"/>
              </a:rPr>
              <a:t> approach is to use an IDP, modern auth, and tokens</a:t>
            </a:r>
          </a:p>
          <a:p>
            <a:r>
              <a:rPr lang="en-US" sz="1600">
                <a:latin typeface="+mn-lt"/>
              </a:rPr>
              <a:t>SSO Extension is bundled in the Microsoft Company Portal</a:t>
            </a:r>
          </a:p>
          <a:p>
            <a:pPr marL="257175" indent="-257175">
              <a:buFont typeface="+mj-lt"/>
              <a:buAutoNum type="arabicParenR"/>
            </a:pPr>
            <a:r>
              <a:rPr lang="en-US" sz="1600">
                <a:latin typeface="+mn-lt"/>
              </a:rPr>
              <a:t>User authenticates to Azure AD in the SSO Extension window – this can be in Company Portal or another app, such as Safari</a:t>
            </a:r>
          </a:p>
          <a:p>
            <a:pPr lvl="1">
              <a:buFont typeface="Arial" panose="020B0604020202020204" pitchFamily="34" charset="0"/>
              <a:buChar char="•"/>
            </a:pPr>
            <a:r>
              <a:rPr lang="en-US" sz="1600"/>
              <a:t>Azure AD supports many more credential types than AD does</a:t>
            </a:r>
          </a:p>
          <a:p>
            <a:pPr marL="257175" indent="-257175">
              <a:buFont typeface="+mj-lt"/>
              <a:buAutoNum type="arabicParenR"/>
            </a:pPr>
            <a:r>
              <a:rPr lang="en-US" sz="1600">
                <a:latin typeface="+mn-lt"/>
              </a:rPr>
              <a:t>Azure AD SSO Extension acquires a Primary Refresh Token (PRT) from Azure AD after the user signs in, stores it in the keychain</a:t>
            </a:r>
          </a:p>
          <a:p>
            <a:pPr lvl="1">
              <a:buFont typeface="Arial" panose="020B0604020202020204" pitchFamily="34" charset="0"/>
              <a:buChar char="•"/>
            </a:pPr>
            <a:r>
              <a:rPr lang="en-US" sz="1600"/>
              <a:t>PRTs are good for a rolling 14 day window, constantly refreshed when the user uses the Mac</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6679" y="2021365"/>
            <a:ext cx="3681351" cy="3681351"/>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311297" y="1591464"/>
            <a:ext cx="262091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000">
                <a:solidFill>
                  <a:srgbClr val="000000"/>
                </a:solidFill>
              </a:rPr>
              <a:t>MS Authenticator Passwordless</a:t>
            </a:r>
          </a:p>
          <a:p>
            <a:pPr defTabSz="412750" hangingPunct="0"/>
            <a:r>
              <a:rPr lang="en-US" sz="1000">
                <a:solidFill>
                  <a:srgbClr val="000000"/>
                </a:solidFill>
              </a:rPr>
              <a:t>Phone </a:t>
            </a:r>
            <a:r>
              <a:rPr lang="en-US" sz="1000">
                <a:solidFill>
                  <a:srgbClr val="000000"/>
                </a:solidFill>
                <a:sym typeface="Graphik"/>
              </a:rPr>
              <a:t>Sign-In</a:t>
            </a:r>
            <a:endParaRPr lang="en-US" sz="1000">
              <a:solidFill>
                <a:srgbClr val="000000"/>
              </a:solidFill>
            </a:endParaRPr>
          </a:p>
          <a:p>
            <a:pPr defTabSz="412750" hangingPunct="0"/>
            <a:endParaRPr lang="en-US" sz="1000">
              <a:solidFill>
                <a:srgbClr val="000000"/>
              </a:solidFill>
              <a:latin typeface="Graphik"/>
              <a:ea typeface="Graphik"/>
              <a:cs typeface="Graphik"/>
              <a:sym typeface="Graphik"/>
            </a:endParaRPr>
          </a:p>
          <a:p>
            <a:pPr defTabSz="412750" hangingPunct="0"/>
            <a:r>
              <a:rPr lang="en-US" sz="1000" err="1">
                <a:solidFill>
                  <a:srgbClr val="000000"/>
                </a:solidFill>
              </a:rPr>
              <a:t>Username+Pwd+MFA</a:t>
            </a:r>
            <a:r>
              <a:rPr lang="en-US" sz="1000">
                <a:solidFill>
                  <a:srgbClr val="000000"/>
                </a:solidFill>
              </a:rPr>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443011" y="4419123"/>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91451" y="3361214"/>
            <a:ext cx="537029" cy="53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6679" y="2021365"/>
            <a:ext cx="3681351" cy="3681351"/>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7445829" y="2323323"/>
            <a:ext cx="2183364" cy="169215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1212" y="3371377"/>
            <a:ext cx="537029" cy="5330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6178655" y="3906417"/>
            <a:ext cx="1167724" cy="309032"/>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2896" y="3779140"/>
            <a:ext cx="526967" cy="526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330460"/>
            <a:ext cx="3778380" cy="5019541"/>
          </a:xfrm>
        </p:spPr>
        <p:txBody>
          <a:bodyPr>
            <a:normAutofit/>
          </a:bodyPr>
          <a:lstStyle/>
          <a:p>
            <a:pPr marL="0" indent="0">
              <a:buNone/>
            </a:pPr>
            <a:r>
              <a:rPr lang="en-US" sz="1600">
                <a:latin typeface="+mn-lt"/>
              </a:rPr>
              <a:t>One more wrinkle…there’s two different flows for apps to get tokens</a:t>
            </a:r>
          </a:p>
          <a:p>
            <a:pPr marL="0" indent="0">
              <a:buNone/>
            </a:pPr>
            <a:r>
              <a:rPr lang="en-US" sz="1600">
                <a:latin typeface="+mn-lt"/>
              </a:rPr>
              <a:t>We’ll start with the MSAL flow (MSAL is Microsoft Authentication Library, our auth library provided to make app integration with Azure AD easy):</a:t>
            </a:r>
          </a:p>
          <a:p>
            <a:pPr marL="0" indent="0">
              <a:buNone/>
            </a:pPr>
            <a:endParaRPr lang="en-US" sz="1600">
              <a:latin typeface="+mn-lt"/>
            </a:endParaRPr>
          </a:p>
          <a:p>
            <a:pPr>
              <a:buFont typeface="+mj-lt"/>
              <a:buAutoNum type="arabicPeriod" startAt="3"/>
            </a:pPr>
            <a:r>
              <a:rPr lang="en-US" sz="1600">
                <a:latin typeface="+mn-lt"/>
              </a:rPr>
              <a:t>App that uses MSAL talks to the SSO Extension directly, asks it to get a token</a:t>
            </a:r>
          </a:p>
          <a:p>
            <a:pPr>
              <a:buFont typeface="+mj-lt"/>
              <a:buAutoNum type="arabicPeriod" startAt="3"/>
            </a:pPr>
            <a:r>
              <a:rPr lang="en-US" sz="1600">
                <a:latin typeface="+mn-lt"/>
              </a:rPr>
              <a:t>AAD validates the PRT and returns the app-specific token</a:t>
            </a:r>
          </a:p>
          <a:p>
            <a:pPr>
              <a:buFont typeface="+mj-lt"/>
              <a:buAutoNum type="arabicPeriod" startAt="3"/>
            </a:pPr>
            <a:r>
              <a:rPr lang="en-US" sz="1600">
                <a:latin typeface="+mn-lt"/>
              </a:rPr>
              <a:t>The token is given to the client and the client sends the token to the app</a:t>
            </a:r>
          </a:p>
          <a:p>
            <a:pPr>
              <a:buFont typeface="+mj-lt"/>
              <a:buAutoNum type="arabicPeriod" startAt="3"/>
            </a:pPr>
            <a:r>
              <a:rPr lang="en-US" sz="1600">
                <a:latin typeface="+mn-lt"/>
              </a:rPr>
              <a:t>The user successfully accesses the app</a:t>
            </a:r>
          </a:p>
          <a:p>
            <a:pPr>
              <a:buFont typeface="+mj-lt"/>
              <a:buAutoNum type="arabicPeriod" startAt="3"/>
            </a:pPr>
            <a:endParaRPr lang="en-US" sz="1600">
              <a:latin typeface="+mn-lt"/>
            </a:endParaRPr>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876601" y="4294444"/>
            <a:ext cx="249598" cy="249598"/>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6.75E-5 -0.00081 L -0.27604 -0.15301 " pathEditMode="relative" rAng="0" ptsTypes="AA">
                                      <p:cBhvr>
                                        <p:cTn id="35" dur="2000" fill="hold"/>
                                        <p:tgtEl>
                                          <p:spTgt spid="32"/>
                                        </p:tgtEl>
                                        <p:attrNameLst>
                                          <p:attrName>ppt_x</p:attrName>
                                          <p:attrName>ppt_y</p:attrName>
                                        </p:attrNameLst>
                                      </p:cBhvr>
                                      <p:rCtr x="-13809"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88 -0.25898 -0.04063 -0.21692 -0.06262 C -0.17487 -0.08415 -0.05716 -0.23901 -0.02376 -0.28368 " pathEditMode="relative" rAng="0" ptsTypes="AAA">
                                      <p:cBhvr>
                                        <p:cTn id="43" dur="3000" fill="hold"/>
                                        <p:tgtEl>
                                          <p:spTgt spid="32"/>
                                        </p:tgtEl>
                                        <p:attrNameLst>
                                          <p:attrName>ppt_x</p:attrName>
                                          <p:attrName>ppt_y</p:attrName>
                                        </p:attrNameLst>
                                      </p:cBhvr>
                                      <p:rCtr x="12611" y="-1771"/>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5610" y="837752"/>
            <a:ext cx="5512249" cy="5512249"/>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35428"/>
            <a:ext cx="3778380" cy="4914573"/>
          </a:xfrm>
        </p:spPr>
        <p:txBody>
          <a:bodyPr>
            <a:normAutofit/>
          </a:bodyPr>
          <a:lstStyle/>
          <a:p>
            <a:pPr marL="0" indent="0">
              <a:buNone/>
            </a:pPr>
            <a:r>
              <a:rPr lang="en-US" sz="1600">
                <a:latin typeface="+mn-lt"/>
              </a:rPr>
              <a:t>Now let’s look at the redirect flow:</a:t>
            </a:r>
          </a:p>
          <a:p>
            <a:pPr marL="0" indent="0">
              <a:buNone/>
            </a:pPr>
            <a:endParaRPr lang="en-US" sz="1600">
              <a:latin typeface="+mn-lt"/>
            </a:endParaRPr>
          </a:p>
          <a:p>
            <a:pPr>
              <a:buFont typeface="+mj-lt"/>
              <a:buAutoNum type="arabicPeriod" startAt="3"/>
            </a:pPr>
            <a:r>
              <a:rPr lang="en-US" sz="1600">
                <a:latin typeface="+mn-lt"/>
              </a:rPr>
              <a:t>User tries to log into app, is told to get a token from Azure AD</a:t>
            </a:r>
          </a:p>
          <a:p>
            <a:pPr>
              <a:buFont typeface="+mj-lt"/>
              <a:buAutoNum type="arabicPeriod" startAt="3"/>
            </a:pPr>
            <a:r>
              <a:rPr lang="en-US" sz="1600">
                <a:latin typeface="+mn-lt"/>
              </a:rPr>
              <a:t>App that doesn’t use MSAL tries to go to an Azure AD URL…the macOS Network Stack intercepts the traffic and redirects it to the SSO Extension</a:t>
            </a:r>
          </a:p>
          <a:p>
            <a:pPr>
              <a:buFont typeface="+mj-lt"/>
              <a:buAutoNum type="arabicPeriod" startAt="3"/>
            </a:pPr>
            <a:r>
              <a:rPr lang="en-US" sz="1600">
                <a:latin typeface="+mn-lt"/>
              </a:rPr>
              <a:t>SSO Extension uses its PRT to request a token</a:t>
            </a:r>
          </a:p>
          <a:p>
            <a:pPr>
              <a:buFont typeface="+mj-lt"/>
              <a:buAutoNum type="arabicPeriod" startAt="3"/>
            </a:pPr>
            <a:r>
              <a:rPr lang="en-US" sz="1600">
                <a:latin typeface="+mn-lt"/>
              </a:rPr>
              <a:t>AAD validates the PRT and returns the app-specific token</a:t>
            </a:r>
          </a:p>
          <a:p>
            <a:pPr>
              <a:buFont typeface="+mj-lt"/>
              <a:buAutoNum type="arabicPeriod" startAt="3"/>
            </a:pPr>
            <a:r>
              <a:rPr lang="en-US" sz="1600">
                <a:latin typeface="+mn-lt"/>
              </a:rPr>
              <a:t>The token is given to the client and the client sends the token to the app</a:t>
            </a:r>
          </a:p>
          <a:p>
            <a:pPr>
              <a:buFont typeface="+mj-lt"/>
              <a:buAutoNum type="arabicPeriod" startAt="3"/>
            </a:pPr>
            <a:r>
              <a:rPr lang="en-US" sz="1600">
                <a:latin typeface="+mn-lt"/>
              </a:rPr>
              <a:t>The user successfully accesses the app</a:t>
            </a:r>
          </a:p>
          <a:p>
            <a:pPr>
              <a:buFont typeface="+mj-lt"/>
              <a:buAutoNum type="arabicPeriod" startAt="3"/>
            </a:pPr>
            <a:endParaRPr lang="en-US" sz="1600">
              <a:latin typeface="+mn-lt"/>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0051710" y="1199466"/>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0370" y="2356961"/>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7778621" y="2356961"/>
            <a:ext cx="2811624" cy="28984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7679094" y="2668525"/>
            <a:ext cx="99527" cy="1179161"/>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5958373" y="3249973"/>
            <a:ext cx="1720721" cy="597713"/>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5778126" y="3856195"/>
            <a:ext cx="2607567" cy="329168"/>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r>
              <a:rPr lang="en-US" sz="1600">
                <a:solidFill>
                  <a:srgbClr val="000000"/>
                </a:solidFill>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515138" y="2383324"/>
            <a:ext cx="526967" cy="5269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9981953" y="4365461"/>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10832593" y="4185362"/>
            <a:ext cx="249598" cy="249598"/>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778380"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4995442" y="1384171"/>
            <a:ext cx="4832350" cy="3492500"/>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6575167" y="5048584"/>
            <a:ext cx="1615827" cy="187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sz="882">
                <a:solidFill>
                  <a:srgbClr val="0379D6"/>
                </a:solidFill>
              </a:rPr>
              <a:t>https://</a:t>
            </a:r>
            <a:r>
              <a:rPr lang="en-US" sz="882" err="1">
                <a:solidFill>
                  <a:srgbClr val="0379D6"/>
                </a:solidFill>
              </a:rPr>
              <a:t>aka.ms</a:t>
            </a:r>
            <a:r>
              <a:rPr lang="en-US" sz="882">
                <a:solidFill>
                  <a:srgbClr val="0379D6"/>
                </a:solidFill>
              </a:rPr>
              <a:t>/</a:t>
            </a:r>
            <a:r>
              <a:rPr lang="en-US" sz="882" err="1">
                <a:solidFill>
                  <a:srgbClr val="0379D6"/>
                </a:solidFill>
              </a:rPr>
              <a:t>AppleSSO</a:t>
            </a:r>
            <a:r>
              <a:rPr lang="en-US" sz="882">
                <a:solidFill>
                  <a:srgbClr val="0379D6"/>
                </a:solidFill>
              </a:rPr>
              <a:t>-Intune</a:t>
            </a:r>
            <a:endParaRPr lang="en-US" sz="1200">
              <a:solidFill>
                <a:srgbClr val="0379D6"/>
              </a:solidFill>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778380"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a:p>
            <a:pPr lvl="1"/>
            <a:r>
              <a:rPr lang="en-US" sz="1600" err="1"/>
              <a:t>Jamf</a:t>
            </a:r>
            <a:r>
              <a:rPr lang="en-US" sz="160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4831632" y="6530170"/>
            <a:ext cx="1695977" cy="187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sz="882">
                <a:solidFill>
                  <a:srgbClr val="0379D6"/>
                </a:solidFill>
              </a:rPr>
              <a:t>https://</a:t>
            </a:r>
            <a:r>
              <a:rPr lang="en-US" sz="882" err="1">
                <a:solidFill>
                  <a:srgbClr val="0379D6"/>
                </a:solidFill>
              </a:rPr>
              <a:t>aka.ms</a:t>
            </a:r>
            <a:r>
              <a:rPr lang="en-US" sz="882">
                <a:solidFill>
                  <a:srgbClr val="0379D6"/>
                </a:solidFill>
              </a:rPr>
              <a:t>/</a:t>
            </a:r>
            <a:r>
              <a:rPr lang="en-US" sz="882" err="1">
                <a:solidFill>
                  <a:srgbClr val="0379D6"/>
                </a:solidFill>
              </a:rPr>
              <a:t>AppleSSO-JamfPro</a:t>
            </a:r>
            <a:endParaRPr lang="en-US" sz="1200">
              <a:solidFill>
                <a:srgbClr val="0379D6"/>
              </a:solidFill>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28" y="3323579"/>
            <a:ext cx="5177829" cy="302642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119" y="1258483"/>
            <a:ext cx="4961435" cy="2899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6761844" y="4314130"/>
            <a:ext cx="4559300" cy="197485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990788"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a:p>
            <a:pPr lvl="1"/>
            <a:r>
              <a:rPr lang="en-US" sz="1600" err="1"/>
              <a:t>Jamf</a:t>
            </a:r>
            <a:r>
              <a:rPr lang="en-US" sz="1600"/>
              <a:t> Pro requires a little more work and a PLIST file</a:t>
            </a:r>
          </a:p>
          <a:p>
            <a:r>
              <a:rPr lang="en-US" sz="1600" i="1" u="sng">
                <a:latin typeface="+mn-lt"/>
              </a:rPr>
              <a:t>Can configure settings so users never need to open Company Portal</a:t>
            </a:r>
          </a:p>
          <a:p>
            <a:pPr lvl="1"/>
            <a:r>
              <a:rPr lang="en-US" sz="1600"/>
              <a:t>Company Portal must always be installed, but users don’t need to open it if you follow recommended config</a:t>
            </a:r>
          </a:p>
          <a:p>
            <a:r>
              <a:rPr lang="en-US" sz="1600">
                <a:latin typeface="+mn-lt"/>
              </a:rPr>
              <a:t>Don’t need to integrate with Intune for CA in order to get SSO, its just recommended</a:t>
            </a:r>
          </a:p>
          <a:p>
            <a:r>
              <a:rPr lang="en-US" sz="1600">
                <a:latin typeface="+mn-lt"/>
              </a:rPr>
              <a:t>Easiest tool to test if things are working is Safari in Private mode</a:t>
            </a:r>
          </a:p>
          <a:p>
            <a:pPr lvl="1"/>
            <a:endParaRPr lang="en-US" sz="160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4730132" y="1181648"/>
            <a:ext cx="6914473" cy="5477299"/>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kern="0">
                <a:solidFill>
                  <a:srgbClr val="010101"/>
                </a:solidFill>
                <a:latin typeface="+mj-lt"/>
                <a:cs typeface="Segoe UI Light" panose="020B0502040204020203" pitchFamily="34" charset="0"/>
              </a:rPr>
              <a:t>Modern Auth SSO Extension Caveats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10922000" cy="5257892"/>
          </a:xfrm>
        </p:spPr>
        <p:txBody>
          <a:bodyPr>
            <a:normAutofit/>
          </a:bodyPr>
          <a:lstStyle/>
          <a:p>
            <a:pPr marL="0" indent="0">
              <a:buNone/>
            </a:pPr>
            <a:r>
              <a:rPr lang="en-US" sz="2000">
                <a:latin typeface="+mn-lt"/>
              </a:rPr>
              <a:t>There’s a few limitations/caveats/warnings:</a:t>
            </a:r>
          </a:p>
          <a:p>
            <a:r>
              <a:rPr lang="en-US" sz="2000">
                <a:latin typeface="+mn-lt"/>
              </a:rPr>
              <a:t>SSO Extension component from Microsoft is still Public Preview (supported)</a:t>
            </a:r>
          </a:p>
          <a:p>
            <a:r>
              <a:rPr lang="en-US" sz="2000">
                <a:latin typeface="+mn-lt"/>
              </a:rPr>
              <a:t>Apps must use MSAL or Apple’s system frameworks for network requests</a:t>
            </a:r>
          </a:p>
          <a:p>
            <a:pPr lvl="1"/>
            <a:r>
              <a:rPr lang="en-US" sz="2000"/>
              <a:t>This means that some apps don’t work…the SSO Extension is unaware of them and they don’t use Apple’s network stack</a:t>
            </a:r>
          </a:p>
          <a:p>
            <a:pPr lvl="1"/>
            <a:r>
              <a:rPr lang="en-US" sz="2000"/>
              <a:t>Chrome and Firefox are the primary examples</a:t>
            </a:r>
          </a:p>
          <a:p>
            <a:pPr lvl="1"/>
            <a:r>
              <a:rPr lang="en-US" sz="2000"/>
              <a:t>Talk to your app vendors about the need to support SSO extensions! They should want their apps to work, Apple is only making SSO extensions more important as time goes on</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fade">
                                      <p:cBhvr>
                                        <p:cTn id="11" dur="500"/>
                                        <p:tgtEl>
                                          <p:spTgt spid="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Committed to open standards, especially OpenID Connect and other modern protocols…"/>
          <p:cNvSpPr txBox="1">
            <a:spLocks noGrp="1"/>
          </p:cNvSpPr>
          <p:nvPr>
            <p:ph type="body" sz="quarter" idx="10"/>
          </p:nvPr>
        </p:nvSpPr>
        <p:spPr>
          <a:xfrm>
            <a:off x="269239" y="1189177"/>
            <a:ext cx="5533684" cy="4353499"/>
          </a:xfrm>
          <a:prstGeom prst="rect">
            <a:avLst/>
          </a:prstGeom>
        </p:spPr>
        <p:txBody>
          <a:bodyPr/>
          <a:lstStyle/>
          <a:p>
            <a:pPr marL="198374" indent="-198374" defTabSz="865632">
              <a:spcBef>
                <a:spcPts val="850"/>
              </a:spcBef>
              <a:defRPr sz="3407"/>
            </a:pPr>
            <a:r>
              <a:rPr sz="2800">
                <a:latin typeface="+mn-lt"/>
              </a:rPr>
              <a:t>Committed to open standards, especially OpenID Connect and other modern protocols</a:t>
            </a:r>
          </a:p>
          <a:p>
            <a:pPr marL="198374" indent="-198374" defTabSz="865632">
              <a:spcBef>
                <a:spcPts val="850"/>
              </a:spcBef>
              <a:defRPr sz="3407"/>
            </a:pPr>
            <a:r>
              <a:rPr sz="2800">
                <a:latin typeface="+mn-lt"/>
              </a:rPr>
              <a:t>Microsoft cloud services are built on OpenID Connect</a:t>
            </a:r>
          </a:p>
          <a:p>
            <a:pPr marL="198374" indent="-198374" defTabSz="865632">
              <a:spcBef>
                <a:spcPts val="850"/>
              </a:spcBef>
              <a:defRPr sz="3407"/>
            </a:pPr>
            <a:r>
              <a:rPr sz="2800">
                <a:latin typeface="+mn-lt"/>
              </a:rPr>
              <a:t>Investing in new standards, like FIDO and DIF</a:t>
            </a:r>
          </a:p>
          <a:p>
            <a:pPr marL="581025" lvl="1" indent="-185738" defTabSz="865632">
              <a:spcBef>
                <a:spcPts val="850"/>
              </a:spcBef>
              <a:defRPr sz="3407"/>
            </a:pPr>
            <a:r>
              <a:rPr sz="2000"/>
              <a:t>See joint Passkeys announcement from FIDO foundation, Microsoft, Apple, and Google: </a:t>
            </a:r>
            <a:r>
              <a:rPr lang="en-US" sz="2000" u="sng">
                <a:solidFill>
                  <a:srgbClr val="0379D6"/>
                </a:solidFill>
                <a:hlinkClick r:id="rId2">
                  <a:extLst>
                    <a:ext uri="{A12FA001-AC4F-418D-AE19-62706E023703}">
                      <ahyp:hlinkClr xmlns:ahyp="http://schemas.microsoft.com/office/drawing/2018/hyperlinkcolor" val="tx"/>
                    </a:ext>
                  </a:extLst>
                </a:hlinkClick>
              </a:rPr>
              <a:t>https://aka.ms/PasskeyAnnouncement</a:t>
            </a:r>
            <a:endParaRPr sz="2000" u="sng">
              <a:solidFill>
                <a:srgbClr val="0379D6"/>
              </a:solidFill>
              <a:hlinkClick r:id="rId2">
                <a:extLst>
                  <a:ext uri="{A12FA001-AC4F-418D-AE19-62706E023703}">
                    <ahyp:hlinkClr xmlns:ahyp="http://schemas.microsoft.com/office/drawing/2018/hyperlinkcolor" val="tx"/>
                  </a:ext>
                </a:extLst>
              </a:hlinkClick>
            </a:endParaRPr>
          </a:p>
        </p:txBody>
      </p:sp>
      <p:sp>
        <p:nvSpPr>
          <p:cNvPr id="172" name="Azure AD Protocols"/>
          <p:cNvSpPr txBox="1">
            <a:spLocks noGrp="1"/>
          </p:cNvSpPr>
          <p:nvPr>
            <p:ph type="title"/>
          </p:nvPr>
        </p:nvSpPr>
        <p:spPr>
          <a:prstGeom prst="rect">
            <a:avLst/>
          </a:prstGeom>
        </p:spPr>
        <p:txBody>
          <a:bodyPr/>
          <a:lstStyle/>
          <a:p>
            <a:r>
              <a:t>Azure AD Protocols</a:t>
            </a:r>
          </a:p>
        </p:txBody>
      </p:sp>
      <p:pic>
        <p:nvPicPr>
          <p:cNvPr id="175" name="Image" descr="Image"/>
          <p:cNvPicPr>
            <a:picLocks noChangeAspect="1"/>
          </p:cNvPicPr>
          <p:nvPr/>
        </p:nvPicPr>
        <p:blipFill>
          <a:blip r:embed="rId3"/>
          <a:stretch>
            <a:fillRect/>
          </a:stretch>
        </p:blipFill>
        <p:spPr>
          <a:xfrm>
            <a:off x="5692044" y="2157151"/>
            <a:ext cx="6612952" cy="24175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500"/>
                                        <p:tgtEl>
                                          <p:spTgt spid="17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3">
                                            <p:txEl>
                                              <p:pRg st="2" end="2"/>
                                            </p:txEl>
                                          </p:spTgt>
                                        </p:tgtEl>
                                        <p:attrNameLst>
                                          <p:attrName>style.visibility</p:attrName>
                                        </p:attrNameLst>
                                      </p:cBhvr>
                                      <p:to>
                                        <p:strVal val="visible"/>
                                      </p:to>
                                    </p:set>
                                    <p:animEffect transition="in" filter="fade">
                                      <p:cBhvr>
                                        <p:cTn id="16" dur="500"/>
                                        <p:tgtEl>
                                          <p:spTgt spid="17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animEffect transition="in" filter="fade">
                                      <p:cBhvr>
                                        <p:cTn id="19" dur="500"/>
                                        <p:tgtEl>
                                          <p:spTgt spid="1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635000" y="508000"/>
            <a:ext cx="10595378" cy="774700"/>
          </a:xfrm>
        </p:spPr>
        <p:txBody>
          <a:bodyPr>
            <a:noAutofit/>
          </a:bodyPr>
          <a:lstStyle/>
          <a:p>
            <a:r>
              <a:rPr lang="en-US" sz="3950"/>
              <a:t>Move To The Authenticator App and Passwordless</a:t>
            </a:r>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a:xfrm>
            <a:off x="635000" y="2133599"/>
            <a:ext cx="4826000" cy="4329675"/>
          </a:xfrm>
        </p:spPr>
        <p:txBody>
          <a:bodyPr>
            <a:noAutofit/>
          </a:bodyPr>
          <a:lstStyle/>
          <a:p>
            <a:r>
              <a:rPr lang="en-US" sz="2000"/>
              <a:t>Authenticator App used as a token broker for iOS devices (similar to Company Portal on MacOS)</a:t>
            </a:r>
            <a:endParaRPr lang="en-US" sz="2000">
              <a:highlight>
                <a:srgbClr val="FFFF00"/>
              </a:highlight>
            </a:endParaRPr>
          </a:p>
          <a:p>
            <a:pPr lvl="1"/>
            <a:r>
              <a:rPr lang="en-US" sz="2000"/>
              <a:t>Provides that PRT experience </a:t>
            </a:r>
          </a:p>
          <a:p>
            <a:r>
              <a:rPr lang="en-US" sz="2000">
                <a:solidFill>
                  <a:srgbClr val="0379D6"/>
                </a:solidFill>
                <a:hlinkClick r:id="rId2">
                  <a:extLst>
                    <a:ext uri="{A12FA001-AC4F-418D-AE19-62706E023703}">
                      <ahyp:hlinkClr xmlns:ahyp="http://schemas.microsoft.com/office/drawing/2018/hyperlinkcolor" val="tx"/>
                    </a:ext>
                  </a:extLst>
                </a:hlinkClick>
              </a:rPr>
              <a:t>https://aka.ms/nudge</a:t>
            </a:r>
            <a:r>
              <a:rPr lang="en-US" sz="2000">
                <a:solidFill>
                  <a:srgbClr val="0379D6"/>
                </a:solidFill>
              </a:rPr>
              <a:t> </a:t>
            </a:r>
            <a:r>
              <a:rPr lang="en-US" sz="2000"/>
              <a:t>will interrupt on sign-in to register for Authenticator App</a:t>
            </a:r>
          </a:p>
          <a:p>
            <a:r>
              <a:rPr lang="en-US" sz="2000"/>
              <a:t>Move from push notification to number match if possible (MFA hammering)  </a:t>
            </a:r>
          </a:p>
          <a:p>
            <a:r>
              <a:rPr lang="en-US" sz="2000"/>
              <a:t>Also used as a </a:t>
            </a:r>
            <a:r>
              <a:rPr lang="en-US" sz="2000" err="1"/>
              <a:t>passwordless</a:t>
            </a:r>
            <a:r>
              <a:rPr lang="en-US" sz="2000"/>
              <a:t> method </a:t>
            </a:r>
          </a:p>
          <a:p>
            <a:endParaRPr lang="en-US" sz="1400"/>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221" y="3090929"/>
            <a:ext cx="4415970" cy="325907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02" y="1754747"/>
            <a:ext cx="2785012" cy="1904775"/>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635000" y="508000"/>
            <a:ext cx="10595378" cy="774700"/>
          </a:xfrm>
        </p:spPr>
        <p:txBody>
          <a:bodyPr>
            <a:noAutofit/>
          </a:bodyPr>
          <a:lstStyle/>
          <a:p>
            <a:r>
              <a:rPr lang="en-US" sz="3950"/>
              <a:t>Move To The Authenticator App and </a:t>
            </a:r>
            <a:r>
              <a:rPr lang="en-US" sz="3950" err="1"/>
              <a:t>Passwordless</a:t>
            </a:r>
            <a:endParaRPr lang="en-US" sz="395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a:xfrm>
            <a:off x="635000" y="2133600"/>
            <a:ext cx="4826000" cy="4216400"/>
          </a:xfrm>
        </p:spPr>
        <p:txBody>
          <a:bodyPr>
            <a:normAutofit/>
          </a:bodyPr>
          <a:lstStyle/>
          <a:p>
            <a:r>
              <a:rPr lang="en-US" sz="1400" dirty="0">
                <a:latin typeface="+mn-lt"/>
              </a:rPr>
              <a:t>Best user experience + Best security</a:t>
            </a:r>
          </a:p>
          <a:p>
            <a:pPr lvl="1"/>
            <a:r>
              <a:rPr lang="en-US" sz="1400" dirty="0"/>
              <a:t>We’ve been </a:t>
            </a:r>
            <a:r>
              <a:rPr lang="en-US" sz="1400" dirty="0" err="1"/>
              <a:t>passwordless</a:t>
            </a:r>
            <a:r>
              <a:rPr lang="en-US" sz="1400" dirty="0"/>
              <a:t> since Nov 2020 on macOS!</a:t>
            </a:r>
          </a:p>
          <a:p>
            <a:pPr lvl="1"/>
            <a:r>
              <a:rPr lang="en-US" sz="1400" dirty="0"/>
              <a:t>Can be used with any app integrated in your Azure AD  </a:t>
            </a:r>
          </a:p>
          <a:p>
            <a:r>
              <a:rPr lang="en-US" sz="1400" dirty="0" err="1">
                <a:latin typeface="+mn-lt"/>
              </a:rPr>
              <a:t>Passwordless</a:t>
            </a:r>
            <a:r>
              <a:rPr lang="en-US" sz="1400" dirty="0">
                <a:latin typeface="+mn-lt"/>
              </a:rPr>
              <a:t> methods</a:t>
            </a:r>
          </a:p>
          <a:p>
            <a:pPr lvl="1"/>
            <a:r>
              <a:rPr lang="en-US" sz="1400" dirty="0"/>
              <a:t>Authenticator app number match </a:t>
            </a:r>
          </a:p>
          <a:p>
            <a:pPr lvl="1"/>
            <a:r>
              <a:rPr lang="en-US" sz="1400" dirty="0"/>
              <a:t>FIDO2 Key </a:t>
            </a:r>
          </a:p>
          <a:p>
            <a:pPr lvl="2"/>
            <a:r>
              <a:rPr lang="en-US" sz="1400" dirty="0"/>
              <a:t>Private key never leaves the physical key</a:t>
            </a:r>
          </a:p>
          <a:p>
            <a:pPr lvl="2"/>
            <a:r>
              <a:rPr lang="en-US" sz="1400" dirty="0"/>
              <a:t>Edge and Chrome today</a:t>
            </a:r>
          </a:p>
          <a:p>
            <a:pPr lvl="2"/>
            <a:r>
              <a:rPr lang="en-US" sz="1400" dirty="0"/>
              <a:t>Safari in the future  </a:t>
            </a:r>
          </a:p>
          <a:p>
            <a:r>
              <a:rPr lang="en-US" sz="1400" dirty="0">
                <a:latin typeface="+mn-lt"/>
              </a:rPr>
              <a:t>Passkeys</a:t>
            </a:r>
          </a:p>
          <a:p>
            <a:pPr lvl="1"/>
            <a:r>
              <a:rPr lang="en-US" sz="1400" dirty="0"/>
              <a:t>Emerging standard supported by Apple, Microsoft and Google!</a:t>
            </a:r>
          </a:p>
          <a:p>
            <a:pPr lvl="1"/>
            <a:r>
              <a:rPr lang="en-US" sz="1400" dirty="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542" y="2133600"/>
            <a:ext cx="3237159" cy="282825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068" y="1603196"/>
            <a:ext cx="2577493" cy="4282450"/>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latin typeface="+mn-lt"/>
              </a:rPr>
              <a:t>Azure AD and Linux Servers</a:t>
            </a:r>
          </a:p>
          <a:p>
            <a:r>
              <a:rPr lang="en-US">
                <a:latin typeface="+mn-lt"/>
              </a:rPr>
              <a:t>Azure AD and Macs</a:t>
            </a:r>
          </a:p>
          <a:p>
            <a:r>
              <a:rPr lang="en-US">
                <a:solidFill>
                  <a:schemeClr val="accent4"/>
                </a:solidFill>
                <a:latin typeface="+mn-lt"/>
              </a:rPr>
              <a:t>Azure AD and Linux Clients</a:t>
            </a:r>
          </a:p>
        </p:txBody>
      </p:sp>
    </p:spTree>
    <p:extLst>
      <p:ext uri="{BB962C8B-B14F-4D97-AF65-F5344CB8AC3E}">
        <p14:creationId xmlns:p14="http://schemas.microsoft.com/office/powerpoint/2010/main" val="39324146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95416" y="1449043"/>
            <a:ext cx="5264665" cy="4815831"/>
          </a:xfrm>
        </p:spPr>
        <p:txBody>
          <a:bodyPr wrap="square">
            <a:noAutofit/>
          </a:bodyPr>
          <a:lstStyle/>
          <a:p>
            <a:pPr marL="285750" indent="-285750">
              <a:buFont typeface="Arial" panose="020B0604020202020204" pitchFamily="34" charset="0"/>
              <a:buChar char="•"/>
            </a:pPr>
            <a:r>
              <a:rPr lang="en-US" sz="2400" b="0" i="0" u="none" strike="noStrike">
                <a:effectLst/>
                <a:latin typeface="+mn-lt"/>
              </a:rPr>
              <a:t>Azure AD identifies the platform by using information provided by the device</a:t>
            </a:r>
          </a:p>
          <a:p>
            <a:pPr marL="514350" lvl="1" indent="-285750">
              <a:buFont typeface="Arial" panose="020B0604020202020204" pitchFamily="34" charset="0"/>
              <a:buChar char="•"/>
            </a:pPr>
            <a:r>
              <a:rPr lang="en-US" sz="1800"/>
              <a:t>Intune-managed devices can have their OS detected pretty accurately</a:t>
            </a:r>
          </a:p>
          <a:p>
            <a:pPr marL="514350" lvl="1" indent="-285750">
              <a:buFont typeface="Arial" panose="020B0604020202020204" pitchFamily="34" charset="0"/>
              <a:buChar char="•"/>
            </a:pPr>
            <a:r>
              <a:rPr lang="en-US" sz="1800" b="0" i="0" u="none" strike="noStrike">
                <a:effectLst/>
              </a:rPr>
              <a:t>In other cases, user agent strings will be used to identify the OS</a:t>
            </a:r>
          </a:p>
          <a:p>
            <a:pPr marL="285750" indent="-285750">
              <a:buFont typeface="Arial" panose="020B0604020202020204" pitchFamily="34" charset="0"/>
              <a:buChar char="•"/>
            </a:pPr>
            <a:r>
              <a:rPr lang="en-US" sz="2400" b="0" i="0" u="none" strike="noStrike">
                <a:effectLst/>
                <a:latin typeface="+mn-lt"/>
              </a:rPr>
              <a:t>Since user agent strings can be modified, this information is unverified</a:t>
            </a:r>
          </a:p>
        </p:txBody>
      </p:sp>
      <p:pic>
        <p:nvPicPr>
          <p:cNvPr id="12" name="Picture 11">
            <a:extLst>
              <a:ext uri="{FF2B5EF4-FFF2-40B4-BE49-F238E27FC236}">
                <a16:creationId xmlns:a16="http://schemas.microsoft.com/office/drawing/2014/main" id="{DB4B129B-A08A-804F-9AB4-11B622C1728C}"/>
              </a:ext>
            </a:extLst>
          </p:cNvPr>
          <p:cNvPicPr>
            <a:picLocks noChangeAspect="1"/>
          </p:cNvPicPr>
          <p:nvPr/>
        </p:nvPicPr>
        <p:blipFill>
          <a:blip r:embed="rId2"/>
          <a:stretch>
            <a:fillRect/>
          </a:stretch>
        </p:blipFill>
        <p:spPr>
          <a:xfrm>
            <a:off x="5511800" y="215900"/>
            <a:ext cx="6096000" cy="6426200"/>
          </a:xfrm>
          <a:prstGeom prst="rect">
            <a:avLst/>
          </a:prstGeom>
        </p:spPr>
      </p:pic>
    </p:spTree>
    <p:extLst>
      <p:ext uri="{BB962C8B-B14F-4D97-AF65-F5344CB8AC3E}">
        <p14:creationId xmlns:p14="http://schemas.microsoft.com/office/powerpoint/2010/main" val="5610390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95416" y="1449043"/>
            <a:ext cx="5264665" cy="4815831"/>
          </a:xfrm>
        </p:spPr>
        <p:txBody>
          <a:bodyPr wrap="square">
            <a:noAutofit/>
          </a:bodyPr>
          <a:lstStyle/>
          <a:p>
            <a:pPr marL="285750" indent="-285750">
              <a:buFont typeface="Arial" panose="020B0604020202020204" pitchFamily="34" charset="0"/>
              <a:buChar char="•"/>
            </a:pPr>
            <a:r>
              <a:rPr lang="en-US" sz="2400" b="0" i="0" u="none" strike="noStrike">
                <a:effectLst/>
                <a:latin typeface="+mn-lt"/>
              </a:rPr>
              <a:t>Current guidance is to have at least one policy that targets any platform, to catch OSes like Linux that can’t be targeted:</a:t>
            </a:r>
          </a:p>
          <a:p>
            <a:pPr marL="285750" indent="-285750">
              <a:buFont typeface="Arial" panose="020B0604020202020204" pitchFamily="34" charset="0"/>
              <a:buChar char="•"/>
            </a:pPr>
            <a:endParaRPr lang="en-US" sz="2400" b="0" i="0" u="none" strike="noStrike">
              <a:effectLst/>
              <a:latin typeface="+mn-lt"/>
            </a:endParaRPr>
          </a:p>
        </p:txBody>
      </p:sp>
      <p:pic>
        <p:nvPicPr>
          <p:cNvPr id="4" name="Picture 3">
            <a:extLst>
              <a:ext uri="{FF2B5EF4-FFF2-40B4-BE49-F238E27FC236}">
                <a16:creationId xmlns:a16="http://schemas.microsoft.com/office/drawing/2014/main" id="{B3BF02AA-F5D3-C341-A28F-7C4EF433DD3D}"/>
              </a:ext>
            </a:extLst>
          </p:cNvPr>
          <p:cNvPicPr>
            <a:picLocks noChangeAspect="1"/>
          </p:cNvPicPr>
          <p:nvPr/>
        </p:nvPicPr>
        <p:blipFill>
          <a:blip r:embed="rId2"/>
          <a:stretch>
            <a:fillRect/>
          </a:stretch>
        </p:blipFill>
        <p:spPr>
          <a:xfrm>
            <a:off x="418411" y="3070654"/>
            <a:ext cx="6113510" cy="2076106"/>
          </a:xfrm>
          <a:prstGeom prst="rect">
            <a:avLst/>
          </a:prstGeom>
        </p:spPr>
      </p:pic>
      <p:sp>
        <p:nvSpPr>
          <p:cNvPr id="7" name="Content Placeholder 2">
            <a:extLst>
              <a:ext uri="{FF2B5EF4-FFF2-40B4-BE49-F238E27FC236}">
                <a16:creationId xmlns:a16="http://schemas.microsoft.com/office/drawing/2014/main" id="{112D4529-ACD3-5140-8B22-D76C4F212710}"/>
              </a:ext>
            </a:extLst>
          </p:cNvPr>
          <p:cNvSpPr txBox="1">
            <a:spLocks/>
          </p:cNvSpPr>
          <p:nvPr/>
        </p:nvSpPr>
        <p:spPr>
          <a:xfrm>
            <a:off x="6855140" y="239929"/>
            <a:ext cx="5264665" cy="4815831"/>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latin typeface="+mn-lt"/>
              </a:rPr>
              <a:t>At least one policy that targets Any device, then exclude the platforms you DO support:</a:t>
            </a:r>
          </a:p>
          <a:p>
            <a:pPr marL="285750" indent="-285750">
              <a:buFont typeface="Arial" panose="020B0604020202020204" pitchFamily="34" charset="0"/>
              <a:buChar char="•"/>
            </a:pPr>
            <a:endParaRPr lang="en-US" sz="2400">
              <a:latin typeface="+mn-lt"/>
            </a:endParaRPr>
          </a:p>
        </p:txBody>
      </p:sp>
      <p:pic>
        <p:nvPicPr>
          <p:cNvPr id="10" name="Picture 9">
            <a:extLst>
              <a:ext uri="{FF2B5EF4-FFF2-40B4-BE49-F238E27FC236}">
                <a16:creationId xmlns:a16="http://schemas.microsoft.com/office/drawing/2014/main" id="{E69E5932-E965-C844-9F12-D8292D7EA4F1}"/>
              </a:ext>
            </a:extLst>
          </p:cNvPr>
          <p:cNvPicPr>
            <a:picLocks noChangeAspect="1"/>
          </p:cNvPicPr>
          <p:nvPr/>
        </p:nvPicPr>
        <p:blipFill>
          <a:blip r:embed="rId3"/>
          <a:stretch>
            <a:fillRect/>
          </a:stretch>
        </p:blipFill>
        <p:spPr>
          <a:xfrm>
            <a:off x="7059115" y="1449043"/>
            <a:ext cx="2608795" cy="4708782"/>
          </a:xfrm>
          <a:prstGeom prst="rect">
            <a:avLst/>
          </a:prstGeom>
        </p:spPr>
      </p:pic>
      <p:pic>
        <p:nvPicPr>
          <p:cNvPr id="11" name="Picture 10">
            <a:extLst>
              <a:ext uri="{FF2B5EF4-FFF2-40B4-BE49-F238E27FC236}">
                <a16:creationId xmlns:a16="http://schemas.microsoft.com/office/drawing/2014/main" id="{70A303E6-F612-4E40-B9B3-3513EF057E32}"/>
              </a:ext>
            </a:extLst>
          </p:cNvPr>
          <p:cNvPicPr>
            <a:picLocks noChangeAspect="1"/>
          </p:cNvPicPr>
          <p:nvPr/>
        </p:nvPicPr>
        <p:blipFill>
          <a:blip r:embed="rId4"/>
          <a:stretch>
            <a:fillRect/>
          </a:stretch>
        </p:blipFill>
        <p:spPr>
          <a:xfrm>
            <a:off x="9537331" y="1449043"/>
            <a:ext cx="2493404" cy="3663778"/>
          </a:xfrm>
          <a:prstGeom prst="rect">
            <a:avLst/>
          </a:prstGeom>
        </p:spPr>
      </p:pic>
      <p:pic>
        <p:nvPicPr>
          <p:cNvPr id="9" name="Picture 8">
            <a:extLst>
              <a:ext uri="{FF2B5EF4-FFF2-40B4-BE49-F238E27FC236}">
                <a16:creationId xmlns:a16="http://schemas.microsoft.com/office/drawing/2014/main" id="{26F0C571-6F4F-444F-983B-9435D21ABEE3}"/>
              </a:ext>
            </a:extLst>
          </p:cNvPr>
          <p:cNvPicPr>
            <a:picLocks noChangeAspect="1"/>
          </p:cNvPicPr>
          <p:nvPr/>
        </p:nvPicPr>
        <p:blipFill>
          <a:blip r:embed="rId5"/>
          <a:stretch>
            <a:fillRect/>
          </a:stretch>
        </p:blipFill>
        <p:spPr>
          <a:xfrm>
            <a:off x="8978532" y="5055760"/>
            <a:ext cx="2853433" cy="2699926"/>
          </a:xfrm>
          <a:prstGeom prst="rect">
            <a:avLst/>
          </a:prstGeom>
          <a:ln>
            <a:solidFill>
              <a:srgbClr val="000000"/>
            </a:solidFill>
          </a:ln>
        </p:spPr>
      </p:pic>
    </p:spTree>
    <p:extLst>
      <p:ext uri="{BB962C8B-B14F-4D97-AF65-F5344CB8AC3E}">
        <p14:creationId xmlns:p14="http://schemas.microsoft.com/office/powerpoint/2010/main" val="3719564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78088" y="1449044"/>
            <a:ext cx="5264665" cy="4815831"/>
          </a:xfrm>
        </p:spPr>
        <p:txBody>
          <a:bodyPr wrap="square">
            <a:noAutofit/>
          </a:bodyPr>
          <a:lstStyle/>
          <a:p>
            <a:pPr marL="342900" indent="-342900">
              <a:buFont typeface="Arial" panose="020B0604020202020204" pitchFamily="34" charset="0"/>
              <a:buChar char="•"/>
            </a:pPr>
            <a:r>
              <a:rPr lang="en-US" sz="2400" b="0" i="0" u="none" strike="noStrike" dirty="0">
                <a:effectLst/>
                <a:latin typeface="+mn-lt"/>
              </a:rPr>
              <a:t>Device platform should be used in concert with Microsoft Intune device compliance policies for platforms that support Intune</a:t>
            </a:r>
          </a:p>
          <a:p>
            <a:pPr marL="342900" indent="-342900">
              <a:buFont typeface="Arial" panose="020B0604020202020204" pitchFamily="34" charset="0"/>
              <a:buChar char="•"/>
            </a:pPr>
            <a:r>
              <a:rPr lang="en-US" sz="2400" dirty="0">
                <a:latin typeface="+mn-lt"/>
              </a:rPr>
              <a:t>Linux as a device platform can support a few core scenarios</a:t>
            </a:r>
          </a:p>
          <a:p>
            <a:pPr marL="514350" lvl="1" indent="-285750">
              <a:buFont typeface="Arial" panose="020B0604020202020204" pitchFamily="34" charset="0"/>
              <a:buChar char="•"/>
            </a:pPr>
            <a:r>
              <a:rPr lang="en-US" sz="1800" dirty="0"/>
              <a:t>Require MFA on Linux (typically while using other controls on other OSes)</a:t>
            </a:r>
          </a:p>
          <a:p>
            <a:pPr marL="514350" lvl="1" indent="-285750">
              <a:buFont typeface="Arial" panose="020B0604020202020204" pitchFamily="34" charset="0"/>
              <a:buChar char="•"/>
            </a:pPr>
            <a:r>
              <a:rPr lang="en-US" sz="1800" b="0" i="0" u="none" strike="noStrike" dirty="0">
                <a:effectLst/>
              </a:rPr>
              <a:t>Location-based policies specific to Linux</a:t>
            </a:r>
          </a:p>
          <a:p>
            <a:pPr marL="514350" lvl="1" indent="-285750">
              <a:buFont typeface="Arial" panose="020B0604020202020204" pitchFamily="34" charset="0"/>
              <a:buChar char="•"/>
            </a:pPr>
            <a:r>
              <a:rPr lang="en-US" sz="1800" dirty="0"/>
              <a:t>Risk-based policies specific to Linux</a:t>
            </a:r>
          </a:p>
          <a:p>
            <a:pPr marL="514350" lvl="1" indent="-285750">
              <a:buFont typeface="Arial" panose="020B0604020202020204" pitchFamily="34" charset="0"/>
              <a:buChar char="•"/>
            </a:pPr>
            <a:r>
              <a:rPr lang="en-US" sz="1800" b="0" i="0" u="none" strike="noStrike" dirty="0">
                <a:effectLst/>
              </a:rPr>
              <a:t>Sign in Frequency controls specific to Linux</a:t>
            </a:r>
          </a:p>
          <a:p>
            <a:pPr marL="342900" indent="-342900">
              <a:buFont typeface="Arial" panose="020B0604020202020204" pitchFamily="34" charset="0"/>
              <a:buChar char="•"/>
            </a:pPr>
            <a:r>
              <a:rPr lang="en-US" sz="2400" b="0" i="0" u="none" strike="noStrike" dirty="0">
                <a:effectLst/>
                <a:latin typeface="+mn-lt"/>
              </a:rPr>
              <a:t>Once Intune supports Linux, the Linux as a devic</a:t>
            </a:r>
            <a:r>
              <a:rPr lang="en-US" sz="2400" dirty="0">
                <a:latin typeface="+mn-lt"/>
              </a:rPr>
              <a:t>e platform control will be useful for targeting device-based policies at Linux as well...</a:t>
            </a:r>
            <a:endParaRPr lang="en-US" sz="2400" b="0" i="0" u="none" strike="noStrike" dirty="0">
              <a:effectLst/>
              <a:latin typeface="+mn-lt"/>
            </a:endParaRPr>
          </a:p>
        </p:txBody>
      </p:sp>
      <p:pic>
        <p:nvPicPr>
          <p:cNvPr id="8" name="Picture 7" descr="Graphical user interface, text, application&#10;&#10;Description automatically generated">
            <a:extLst>
              <a:ext uri="{FF2B5EF4-FFF2-40B4-BE49-F238E27FC236}">
                <a16:creationId xmlns:a16="http://schemas.microsoft.com/office/drawing/2014/main" id="{09398269-A265-6A9B-AABD-3F9D2781A546}"/>
              </a:ext>
            </a:extLst>
          </p:cNvPr>
          <p:cNvPicPr>
            <a:picLocks noChangeAspect="1"/>
          </p:cNvPicPr>
          <p:nvPr/>
        </p:nvPicPr>
        <p:blipFill>
          <a:blip r:embed="rId2"/>
          <a:stretch>
            <a:fillRect/>
          </a:stretch>
        </p:blipFill>
        <p:spPr>
          <a:xfrm>
            <a:off x="7571684" y="457200"/>
            <a:ext cx="3122819" cy="6154461"/>
          </a:xfrm>
          <a:prstGeom prst="rect">
            <a:avLst/>
          </a:prstGeom>
        </p:spPr>
      </p:pic>
    </p:spTree>
    <p:extLst>
      <p:ext uri="{BB962C8B-B14F-4D97-AF65-F5344CB8AC3E}">
        <p14:creationId xmlns:p14="http://schemas.microsoft.com/office/powerpoint/2010/main" val="262301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p:nvPr>
        </p:nvSpPr>
        <p:spPr/>
        <p:txBody>
          <a:bodyPr/>
          <a:lstStyle/>
          <a:p>
            <a:r>
              <a:rPr lang="en-US"/>
              <a:t>Example Policy Set</a:t>
            </a:r>
          </a:p>
        </p:txBody>
      </p:sp>
      <p:graphicFrame>
        <p:nvGraphicFramePr>
          <p:cNvPr id="4" name="Table 4">
            <a:extLst>
              <a:ext uri="{FF2B5EF4-FFF2-40B4-BE49-F238E27FC236}">
                <a16:creationId xmlns:a16="http://schemas.microsoft.com/office/drawing/2014/main" id="{37862770-75AB-9C4A-A87A-0A6DB6188F5F}"/>
              </a:ext>
            </a:extLst>
          </p:cNvPr>
          <p:cNvGraphicFramePr>
            <a:graphicFrameLocks noGrp="1"/>
          </p:cNvGraphicFramePr>
          <p:nvPr>
            <p:extLst>
              <p:ext uri="{D42A27DB-BD31-4B8C-83A1-F6EECF244321}">
                <p14:modId xmlns:p14="http://schemas.microsoft.com/office/powerpoint/2010/main" val="2752429514"/>
              </p:ext>
            </p:extLst>
          </p:nvPr>
        </p:nvGraphicFramePr>
        <p:xfrm>
          <a:off x="737191" y="1363073"/>
          <a:ext cx="10717618" cy="5217922"/>
        </p:xfrm>
        <a:graphic>
          <a:graphicData uri="http://schemas.openxmlformats.org/drawingml/2006/table">
            <a:tbl>
              <a:tblPr firstRow="1" bandRow="1">
                <a:tableStyleId>{5C22544A-7EE6-4342-B048-85BDC9FD1C3A}</a:tableStyleId>
              </a:tblPr>
              <a:tblGrid>
                <a:gridCol w="5358809">
                  <a:extLst>
                    <a:ext uri="{9D8B030D-6E8A-4147-A177-3AD203B41FA5}">
                      <a16:colId xmlns:a16="http://schemas.microsoft.com/office/drawing/2014/main" val="2600073439"/>
                    </a:ext>
                  </a:extLst>
                </a:gridCol>
                <a:gridCol w="5358809">
                  <a:extLst>
                    <a:ext uri="{9D8B030D-6E8A-4147-A177-3AD203B41FA5}">
                      <a16:colId xmlns:a16="http://schemas.microsoft.com/office/drawing/2014/main" val="4253607770"/>
                    </a:ext>
                  </a:extLst>
                </a:gridCol>
              </a:tblGrid>
              <a:tr h="370840">
                <a:tc>
                  <a:txBody>
                    <a:bodyPr/>
                    <a:lstStyle/>
                    <a:p>
                      <a:r>
                        <a:rPr lang="en-AU"/>
                        <a:t>When </a:t>
                      </a:r>
                      <a:r>
                        <a:rPr lang="en-AU" i="1"/>
                        <a:t>this</a:t>
                      </a:r>
                      <a:r>
                        <a:rPr lang="en-AU"/>
                        <a:t> happens:</a:t>
                      </a:r>
                    </a:p>
                  </a:txBody>
                  <a:tcPr/>
                </a:tc>
                <a:tc>
                  <a:txBody>
                    <a:bodyPr/>
                    <a:lstStyle/>
                    <a:p>
                      <a:r>
                        <a:rPr lang="en-AU"/>
                        <a:t>Then do </a:t>
                      </a:r>
                      <a:r>
                        <a:rPr lang="en-AU" i="1"/>
                        <a:t>this:</a:t>
                      </a:r>
                      <a:endParaRPr lang="en-AU"/>
                    </a:p>
                  </a:txBody>
                  <a:tcPr/>
                </a:tc>
                <a:extLst>
                  <a:ext uri="{0D108BD9-81ED-4DB2-BD59-A6C34878D82A}">
                    <a16:rowId xmlns:a16="http://schemas.microsoft.com/office/drawing/2014/main" val="780070014"/>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Device Platform is Windows, macOS, iOS, or Android</a:t>
                      </a:r>
                    </a:p>
                  </a:txBody>
                  <a:tcPr/>
                </a:tc>
                <a:tc>
                  <a:txBody>
                    <a:bodyPr/>
                    <a:lstStyle/>
                    <a:p>
                      <a:r>
                        <a:rPr lang="en-AU" sz="1800" b="0" i="0" kern="1200">
                          <a:solidFill>
                            <a:schemeClr val="dk1"/>
                          </a:solidFill>
                          <a:effectLst/>
                          <a:latin typeface="+mn-lt"/>
                          <a:ea typeface="+mn-ea"/>
                          <a:cs typeface="+mn-cs"/>
                        </a:rPr>
                        <a:t>Grant access with (AND):</a:t>
                      </a:r>
                      <a:br>
                        <a:rPr lang="en-AU"/>
                      </a:br>
                      <a:r>
                        <a:rPr lang="en-AU" sz="1800" b="0" i="0" kern="1200">
                          <a:solidFill>
                            <a:schemeClr val="dk1"/>
                          </a:solidFill>
                          <a:effectLst/>
                          <a:latin typeface="+mn-lt"/>
                          <a:ea typeface="+mn-ea"/>
                          <a:cs typeface="+mn-cs"/>
                        </a:rPr>
                        <a:t>- Requirement 1 (MFA)</a:t>
                      </a:r>
                      <a:br>
                        <a:rPr lang="en-AU"/>
                      </a:br>
                      <a:r>
                        <a:rPr lang="en-AU" sz="1800" b="0" i="0" kern="1200">
                          <a:solidFill>
                            <a:schemeClr val="dk1"/>
                          </a:solidFill>
                          <a:effectLst/>
                          <a:latin typeface="+mn-lt"/>
                          <a:ea typeface="+mn-ea"/>
                          <a:cs typeface="+mn-cs"/>
                        </a:rPr>
                        <a:t>- Requirement 2 (Device Compliance)</a:t>
                      </a:r>
                      <a:endParaRPr lang="en-AU"/>
                    </a:p>
                  </a:txBody>
                  <a:tcPr/>
                </a:tc>
                <a:extLst>
                  <a:ext uri="{0D108BD9-81ED-4DB2-BD59-A6C34878D82A}">
                    <a16:rowId xmlns:a16="http://schemas.microsoft.com/office/drawing/2014/main" val="1435737604"/>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Device Platform is Linux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0" i="0" kern="1200">
                          <a:solidFill>
                            <a:schemeClr val="dk1"/>
                          </a:solidFill>
                          <a:effectLst/>
                          <a:latin typeface="+mn-lt"/>
                          <a:ea typeface="+mn-ea"/>
                          <a:cs typeface="+mn-cs"/>
                        </a:rPr>
                        <a:t>Grant access with (AND):</a:t>
                      </a:r>
                      <a:br>
                        <a:rPr lang="en-AU"/>
                      </a:br>
                      <a:r>
                        <a:rPr lang="en-AU" sz="1800" b="0" i="0" kern="1200">
                          <a:solidFill>
                            <a:schemeClr val="dk1"/>
                          </a:solidFill>
                          <a:effectLst/>
                          <a:latin typeface="+mn-lt"/>
                          <a:ea typeface="+mn-ea"/>
                          <a:cs typeface="+mn-cs"/>
                        </a:rPr>
                        <a:t>- Requirement 1 (MFA)</a:t>
                      </a:r>
                      <a:br>
                        <a:rPr lang="en-AU"/>
                      </a:br>
                      <a:r>
                        <a:rPr lang="en-AU" sz="1800" b="0" i="0" kern="1200">
                          <a:solidFill>
                            <a:schemeClr val="dk1"/>
                          </a:solidFill>
                          <a:effectLst/>
                          <a:latin typeface="+mn-lt"/>
                          <a:ea typeface="+mn-ea"/>
                          <a:cs typeface="+mn-cs"/>
                        </a:rPr>
                        <a:t>- Requirement 2 (Trusted Location)</a:t>
                      </a:r>
                      <a:endParaRPr lang="en-AU"/>
                    </a:p>
                  </a:txBody>
                  <a:tcPr/>
                </a:tc>
                <a:extLst>
                  <a:ext uri="{0D108BD9-81ED-4DB2-BD59-A6C34878D82A}">
                    <a16:rowId xmlns:a16="http://schemas.microsoft.com/office/drawing/2014/main" val="762446893"/>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Any Device Platform OTHER than Windows, macOS, iOS, Android, or Linux</a:t>
                      </a:r>
                    </a:p>
                  </a:txBody>
                  <a:tcPr/>
                </a:tc>
                <a:tc>
                  <a:txBody>
                    <a:bodyPr/>
                    <a:lstStyle/>
                    <a:p>
                      <a:r>
                        <a:rPr lang="en-AU"/>
                        <a:t>Block Access</a:t>
                      </a:r>
                    </a:p>
                  </a:txBody>
                  <a:tcPr/>
                </a:tc>
                <a:extLst>
                  <a:ext uri="{0D108BD9-81ED-4DB2-BD59-A6C34878D82A}">
                    <a16:rowId xmlns:a16="http://schemas.microsoft.com/office/drawing/2014/main" val="1237695843"/>
                  </a:ext>
                </a:extLst>
              </a:tr>
            </a:tbl>
          </a:graphicData>
        </a:graphic>
      </p:graphicFrame>
    </p:spTree>
    <p:extLst>
      <p:ext uri="{BB962C8B-B14F-4D97-AF65-F5344CB8AC3E}">
        <p14:creationId xmlns:p14="http://schemas.microsoft.com/office/powerpoint/2010/main" val="109469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CBB2-17E7-754C-A6C5-3E3881885239}"/>
              </a:ext>
            </a:extLst>
          </p:cNvPr>
          <p:cNvSpPr>
            <a:spLocks noGrp="1"/>
          </p:cNvSpPr>
          <p:nvPr>
            <p:ph type="title"/>
          </p:nvPr>
        </p:nvSpPr>
        <p:spPr/>
        <p:txBody>
          <a:bodyPr/>
          <a:lstStyle/>
          <a:p>
            <a:r>
              <a:rPr lang="en-US"/>
              <a:t>Linux AAD and Intune Features</a:t>
            </a:r>
          </a:p>
        </p:txBody>
      </p:sp>
      <p:sp>
        <p:nvSpPr>
          <p:cNvPr id="3" name="Text Placeholder 2">
            <a:extLst>
              <a:ext uri="{FF2B5EF4-FFF2-40B4-BE49-F238E27FC236}">
                <a16:creationId xmlns:a16="http://schemas.microsoft.com/office/drawing/2014/main" id="{ABFA410F-F725-5348-A90B-5F1CF1A9CAAC}"/>
              </a:ext>
            </a:extLst>
          </p:cNvPr>
          <p:cNvSpPr>
            <a:spLocks noGrp="1"/>
          </p:cNvSpPr>
          <p:nvPr>
            <p:ph type="body" sz="quarter" idx="16"/>
          </p:nvPr>
        </p:nvSpPr>
        <p:spPr>
          <a:xfrm>
            <a:off x="584200" y="1851161"/>
            <a:ext cx="5219700" cy="572464"/>
          </a:xfrm>
        </p:spPr>
        <p:txBody>
          <a:bodyPr/>
          <a:lstStyle/>
          <a:p>
            <a:r>
              <a:rPr lang="en-US"/>
              <a:t>In Scope for Preview</a:t>
            </a:r>
          </a:p>
        </p:txBody>
      </p:sp>
      <p:sp>
        <p:nvSpPr>
          <p:cNvPr id="4" name="Content Placeholder 3">
            <a:extLst>
              <a:ext uri="{FF2B5EF4-FFF2-40B4-BE49-F238E27FC236}">
                <a16:creationId xmlns:a16="http://schemas.microsoft.com/office/drawing/2014/main" id="{62216638-A897-E140-AD3B-92E40FE00BBA}"/>
              </a:ext>
            </a:extLst>
          </p:cNvPr>
          <p:cNvSpPr>
            <a:spLocks noGrp="1"/>
          </p:cNvSpPr>
          <p:nvPr>
            <p:ph sz="quarter" idx="11"/>
          </p:nvPr>
        </p:nvSpPr>
        <p:spPr>
          <a:xfrm>
            <a:off x="588963" y="2495686"/>
            <a:ext cx="5214937" cy="4290405"/>
          </a:xfrm>
        </p:spPr>
        <p:txBody>
          <a:bodyPr/>
          <a:lstStyle/>
          <a:p>
            <a:r>
              <a:rPr lang="en-US" sz="2000">
                <a:latin typeface="+mn-lt"/>
              </a:rPr>
              <a:t>Secure access to web applications (Azure, M365, SaaS, LOB, App Proxy, etc.) via Microsoft Edge browser for Linux</a:t>
            </a:r>
          </a:p>
          <a:p>
            <a:r>
              <a:rPr lang="en-US" sz="2000">
                <a:latin typeface="+mn-lt"/>
              </a:rPr>
              <a:t>Enroll Ubuntu Desktop LTS (currently 20.04) in Intune and create AAD Registered device object</a:t>
            </a:r>
          </a:p>
          <a:p>
            <a:r>
              <a:rPr lang="en-US" sz="2000">
                <a:latin typeface="+mn-lt"/>
              </a:rPr>
              <a:t>Create and enforce compliance policies</a:t>
            </a:r>
          </a:p>
          <a:p>
            <a:r>
              <a:rPr lang="en-US" sz="2000">
                <a:latin typeface="+mn-lt"/>
              </a:rPr>
              <a:t>Support device compliance Conditional Access policies</a:t>
            </a:r>
          </a:p>
          <a:p>
            <a:r>
              <a:rPr lang="en-US" sz="2000">
                <a:latin typeface="+mn-lt"/>
              </a:rPr>
              <a:t>Report on compliance status in MEM Portal</a:t>
            </a:r>
          </a:p>
          <a:p>
            <a:pPr lvl="1"/>
            <a:r>
              <a:rPr lang="en-US" sz="1600"/>
              <a:t>Compliance</a:t>
            </a:r>
          </a:p>
          <a:p>
            <a:pPr lvl="1"/>
            <a:r>
              <a:rPr lang="en-US" sz="1600"/>
              <a:t>Device Inventory</a:t>
            </a:r>
          </a:p>
          <a:p>
            <a:pPr lvl="1"/>
            <a:r>
              <a:rPr lang="en-US" sz="1600"/>
              <a:t>Enrollment success</a:t>
            </a:r>
          </a:p>
        </p:txBody>
      </p:sp>
      <p:sp>
        <p:nvSpPr>
          <p:cNvPr id="5" name="Text Placeholder 4">
            <a:extLst>
              <a:ext uri="{FF2B5EF4-FFF2-40B4-BE49-F238E27FC236}">
                <a16:creationId xmlns:a16="http://schemas.microsoft.com/office/drawing/2014/main" id="{242C442A-7D07-8645-A6F7-775451676ECB}"/>
              </a:ext>
            </a:extLst>
          </p:cNvPr>
          <p:cNvSpPr>
            <a:spLocks noGrp="1"/>
          </p:cNvSpPr>
          <p:nvPr>
            <p:ph type="body" sz="quarter" idx="17"/>
          </p:nvPr>
        </p:nvSpPr>
        <p:spPr/>
        <p:txBody>
          <a:bodyPr/>
          <a:lstStyle/>
          <a:p>
            <a:r>
              <a:rPr lang="en-US"/>
              <a:t>Future Releases</a:t>
            </a:r>
          </a:p>
        </p:txBody>
      </p:sp>
      <p:sp>
        <p:nvSpPr>
          <p:cNvPr id="6" name="Content Placeholder 5">
            <a:extLst>
              <a:ext uri="{FF2B5EF4-FFF2-40B4-BE49-F238E27FC236}">
                <a16:creationId xmlns:a16="http://schemas.microsoft.com/office/drawing/2014/main" id="{18D4AE60-4D22-9D40-936C-B440CD5E063F}"/>
              </a:ext>
            </a:extLst>
          </p:cNvPr>
          <p:cNvSpPr>
            <a:spLocks noGrp="1"/>
          </p:cNvSpPr>
          <p:nvPr>
            <p:ph sz="quarter" idx="13"/>
          </p:nvPr>
        </p:nvSpPr>
        <p:spPr>
          <a:xfrm>
            <a:off x="6394451" y="2489200"/>
            <a:ext cx="5214937" cy="1138773"/>
          </a:xfrm>
        </p:spPr>
        <p:txBody>
          <a:bodyPr/>
          <a:lstStyle/>
          <a:p>
            <a:r>
              <a:rPr lang="en-AU" sz="2000">
                <a:latin typeface="+mn-lt"/>
              </a:rPr>
              <a:t>Secure access to Azure resources via </a:t>
            </a:r>
            <a:r>
              <a:rPr lang="en-AU" sz="2000" err="1">
                <a:latin typeface="+mn-lt"/>
              </a:rPr>
              <a:t>az</a:t>
            </a:r>
            <a:r>
              <a:rPr lang="en-AU" sz="2000">
                <a:latin typeface="+mn-lt"/>
              </a:rPr>
              <a:t> cli</a:t>
            </a:r>
          </a:p>
          <a:p>
            <a:r>
              <a:rPr lang="en-AU" sz="2000">
                <a:latin typeface="+mn-lt"/>
              </a:rPr>
              <a:t>Secure access via git cli to Azure DevOps</a:t>
            </a:r>
          </a:p>
          <a:p>
            <a:r>
              <a:rPr lang="en-AU" sz="2000">
                <a:latin typeface="+mn-lt"/>
              </a:rPr>
              <a:t>Support additional distributions</a:t>
            </a:r>
          </a:p>
        </p:txBody>
      </p:sp>
    </p:spTree>
    <p:extLst>
      <p:ext uri="{BB962C8B-B14F-4D97-AF65-F5344CB8AC3E}">
        <p14:creationId xmlns:p14="http://schemas.microsoft.com/office/powerpoint/2010/main" val="3837842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500"/>
                                        <p:tgtEl>
                                          <p:spTgt spid="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457200" indent="-457200" defTabSz="1085088">
              <a:spcBef>
                <a:spcPts val="1050"/>
              </a:spcBef>
              <a:buFont typeface="+mj-lt"/>
              <a:buAutoNum type="arabicPeriod"/>
              <a:defRPr sz="4272"/>
            </a:pPr>
            <a:r>
              <a:rPr lang="en-US" sz="2000">
                <a:latin typeface="+mn-lt"/>
              </a:rPr>
              <a:t>Understand issues with prompting, talk to your IAM team</a:t>
            </a:r>
          </a:p>
          <a:p>
            <a:pPr marL="457200" indent="-457200" defTabSz="1085088">
              <a:spcBef>
                <a:spcPts val="1050"/>
              </a:spcBef>
              <a:buFont typeface="+mj-lt"/>
              <a:buAutoNum type="arabicPeriod"/>
              <a:defRPr sz="4272"/>
            </a:pPr>
            <a:r>
              <a:rPr lang="en-US" sz="2000">
                <a:latin typeface="+mn-lt"/>
              </a:rPr>
              <a:t>Modernize Linux server access, so they can be treated like any other resource subject to zero trust policies</a:t>
            </a:r>
          </a:p>
          <a:p>
            <a:pPr marL="457200" indent="-457200" defTabSz="1085088">
              <a:spcBef>
                <a:spcPts val="1050"/>
              </a:spcBef>
              <a:buFont typeface="+mj-lt"/>
              <a:buAutoNum type="arabicPeriod"/>
              <a:defRPr sz="4272"/>
            </a:pPr>
            <a:r>
              <a:rPr lang="en-US" sz="2000">
                <a:latin typeface="+mn-lt"/>
              </a:rPr>
              <a:t>Integrate your client OSes with the cloud to improve the user experience AND security:</a:t>
            </a:r>
          </a:p>
          <a:p>
            <a:pPr marL="693746" lvl="1" indent="-457200" defTabSz="1085088">
              <a:spcBef>
                <a:spcPts val="1050"/>
              </a:spcBef>
              <a:defRPr sz="4272"/>
            </a:pPr>
            <a:r>
              <a:rPr lang="en-US" sz="1800"/>
              <a:t>MDM management for macOS via Intune or 3</a:t>
            </a:r>
            <a:r>
              <a:rPr lang="en-US" sz="1800" baseline="30000"/>
              <a:t>rd</a:t>
            </a:r>
            <a:r>
              <a:rPr lang="en-US" sz="1800"/>
              <a:t> party MDM – use in Conditional Access</a:t>
            </a:r>
          </a:p>
          <a:p>
            <a:pPr marL="693746" lvl="1" indent="-457200" defTabSz="1085088">
              <a:spcBef>
                <a:spcPts val="1050"/>
              </a:spcBef>
              <a:defRPr sz="4272"/>
            </a:pPr>
            <a:r>
              <a:rPr lang="en-US" sz="1800"/>
              <a:t>SSO for macOS via the Azure AD SSO Extension</a:t>
            </a:r>
          </a:p>
          <a:p>
            <a:pPr marL="514350" indent="-514350" defTabSz="1085088">
              <a:spcBef>
                <a:spcPts val="1050"/>
              </a:spcBef>
              <a:buFont typeface="+mj-lt"/>
              <a:buAutoNum type="arabicPeriod"/>
              <a:defRPr sz="4272"/>
            </a:pPr>
            <a:r>
              <a:rPr lang="en-US" sz="2000">
                <a:latin typeface="+mn-lt"/>
              </a:rPr>
              <a:t>Use Linux in CA policies now, device management later</a:t>
            </a:r>
          </a:p>
          <a:p>
            <a:pPr marL="693746" lvl="1" indent="-457200" defTabSz="1085088">
              <a:spcBef>
                <a:spcPts val="1050"/>
              </a:spcBef>
              <a:defRPr sz="4272"/>
            </a:pPr>
            <a:r>
              <a:rPr lang="en-US" sz="1800"/>
              <a:t>Now: Linux as a device platform in CA</a:t>
            </a:r>
          </a:p>
          <a:p>
            <a:pPr marL="693746" lvl="1" indent="-457200" defTabSz="1085088">
              <a:spcBef>
                <a:spcPts val="1050"/>
              </a:spcBef>
              <a:defRPr sz="4272"/>
            </a:pPr>
            <a:r>
              <a:rPr lang="en-US" sz="1800"/>
              <a:t>Later: MDM and SSO in Edge for Linux via the Intune Company Portal</a:t>
            </a:r>
          </a:p>
        </p:txBody>
      </p:sp>
      <p:sp>
        <p:nvSpPr>
          <p:cNvPr id="178" name="Conditional Access"/>
          <p:cNvSpPr txBox="1">
            <a:spLocks noGrp="1"/>
          </p:cNvSpPr>
          <p:nvPr>
            <p:ph type="title"/>
          </p:nvPr>
        </p:nvSpPr>
        <p:spPr>
          <a:prstGeom prst="rect">
            <a:avLst/>
          </a:prstGeom>
        </p:spPr>
        <p:txBody>
          <a:bodyPr/>
          <a:lstStyle/>
          <a:p>
            <a:pPr algn="ctr"/>
            <a:r>
              <a:rPr lang="en-US"/>
              <a:t>Recap &amp; Go Dos!</a:t>
            </a:r>
            <a:endParaRP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pic>
        <p:nvPicPr>
          <p:cNvPr id="3" name="Picture 4" descr="See the source image">
            <a:extLst>
              <a:ext uri="{FF2B5EF4-FFF2-40B4-BE49-F238E27FC236}">
                <a16:creationId xmlns:a16="http://schemas.microsoft.com/office/drawing/2014/main" id="{FBC1150A-F948-6945-8854-C51337781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616" y="3092194"/>
            <a:ext cx="1829073" cy="21636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ux Tux penguin mascot">
            <a:extLst>
              <a:ext uri="{FF2B5EF4-FFF2-40B4-BE49-F238E27FC236}">
                <a16:creationId xmlns:a16="http://schemas.microsoft.com/office/drawing/2014/main" id="{8BD02A08-E704-CE5C-FC18-3CE0EF44CC6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0535235" y="2105435"/>
            <a:ext cx="1655208" cy="1973518"/>
          </a:xfrm>
          <a:prstGeom prst="rect">
            <a:avLst/>
          </a:prstGeom>
        </p:spPr>
      </p:pic>
      <p:pic>
        <p:nvPicPr>
          <p:cNvPr id="8" name="Picture 7" descr="Linux Tux penguin mascot">
            <a:extLst>
              <a:ext uri="{FF2B5EF4-FFF2-40B4-BE49-F238E27FC236}">
                <a16:creationId xmlns:a16="http://schemas.microsoft.com/office/drawing/2014/main" id="{A118DE99-0C69-0BBF-F09B-95CBF19FD0D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292530" y="1929144"/>
            <a:ext cx="1041750" cy="1242087"/>
          </a:xfrm>
          <a:prstGeom prst="rect">
            <a:avLst/>
          </a:prstGeom>
        </p:spPr>
      </p:pic>
    </p:spTree>
    <p:extLst>
      <p:ext uri="{BB962C8B-B14F-4D97-AF65-F5344CB8AC3E}">
        <p14:creationId xmlns:p14="http://schemas.microsoft.com/office/powerpoint/2010/main" val="284594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2" end="2"/>
                                            </p:txEl>
                                          </p:spTgt>
                                        </p:tgtEl>
                                        <p:attrNameLst>
                                          <p:attrName>style.visibility</p:attrName>
                                        </p:attrNameLst>
                                      </p:cBhvr>
                                      <p:to>
                                        <p:strVal val="visible"/>
                                      </p:to>
                                    </p:set>
                                    <p:animEffect transition="in" filter="fade">
                                      <p:cBhvr>
                                        <p:cTn id="12" dur="500"/>
                                        <p:tgtEl>
                                          <p:spTgt spid="17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9">
                                            <p:txEl>
                                              <p:pRg st="5" end="5"/>
                                            </p:txEl>
                                          </p:spTgt>
                                        </p:tgtEl>
                                        <p:attrNameLst>
                                          <p:attrName>style.visibility</p:attrName>
                                        </p:attrNameLst>
                                      </p:cBhvr>
                                      <p:to>
                                        <p:strVal val="visible"/>
                                      </p:to>
                                    </p:set>
                                    <p:animEffect transition="in" filter="fade">
                                      <p:cBhvr>
                                        <p:cTn id="23" dur="500"/>
                                        <p:tgtEl>
                                          <p:spTgt spid="179">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9">
                                            <p:txEl>
                                              <p:pRg st="6" end="6"/>
                                            </p:txEl>
                                          </p:spTgt>
                                        </p:tgtEl>
                                        <p:attrNameLst>
                                          <p:attrName>style.visibility</p:attrName>
                                        </p:attrNameLst>
                                      </p:cBhvr>
                                      <p:to>
                                        <p:strVal val="visible"/>
                                      </p:to>
                                    </p:set>
                                    <p:animEffect transition="in" filter="fade">
                                      <p:cBhvr>
                                        <p:cTn id="26" dur="500"/>
                                        <p:tgtEl>
                                          <p:spTgt spid="179">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9">
                                            <p:txEl>
                                              <p:pRg st="7" end="7"/>
                                            </p:txEl>
                                          </p:spTgt>
                                        </p:tgtEl>
                                        <p:attrNameLst>
                                          <p:attrName>style.visibility</p:attrName>
                                        </p:attrNameLst>
                                      </p:cBhvr>
                                      <p:to>
                                        <p:strVal val="visible"/>
                                      </p:to>
                                    </p:set>
                                    <p:animEffect transition="in" filter="fade">
                                      <p:cBhvr>
                                        <p:cTn id="29" dur="500"/>
                                        <p:tgtEl>
                                          <p:spTgt spid="1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1397110" y="978481"/>
            <a:ext cx="9231133" cy="3656386"/>
          </a:xfrm>
        </p:spPr>
        <p:txBody>
          <a:bodyPr/>
          <a:lstStyle/>
          <a:p>
            <a:r>
              <a:rPr lang="en-US" sz="3200" b="1" dirty="0">
                <a:solidFill>
                  <a:schemeClr val="tx1"/>
                </a:solidFill>
              </a:rPr>
              <a:t>Thank you! </a:t>
            </a:r>
            <a:br>
              <a:rPr lang="en-US" sz="3200" b="1" dirty="0">
                <a:solidFill>
                  <a:schemeClr val="tx1"/>
                </a:solidFill>
              </a:rPr>
            </a:br>
            <a:br>
              <a:rPr lang="en-US" sz="3200" b="1" dirty="0">
                <a:solidFill>
                  <a:schemeClr val="tx1"/>
                </a:solidFill>
              </a:rPr>
            </a:br>
            <a:r>
              <a:rPr lang="en-US" sz="3200" dirty="0" err="1">
                <a:solidFill>
                  <a:schemeClr val="tx2"/>
                </a:solidFill>
              </a:rPr>
              <a:t>markmoro@microsoft.com</a:t>
            </a:r>
            <a:br>
              <a:rPr lang="en-US" sz="3200" dirty="0">
                <a:solidFill>
                  <a:schemeClr val="tx2"/>
                </a:solidFill>
              </a:rPr>
            </a:br>
            <a:r>
              <a:rPr lang="en-US" sz="3200" dirty="0">
                <a:solidFill>
                  <a:schemeClr val="tx2"/>
                </a:solidFill>
              </a:rPr>
              <a:t>@</a:t>
            </a:r>
            <a:r>
              <a:rPr lang="en-US" sz="3200" dirty="0" err="1">
                <a:solidFill>
                  <a:schemeClr val="tx2"/>
                </a:solidFill>
              </a:rPr>
              <a:t>markmorow</a:t>
            </a:r>
            <a:br>
              <a:rPr lang="en-US" sz="3200" dirty="0">
                <a:solidFill>
                  <a:schemeClr val="tx2"/>
                </a:solidFill>
              </a:rPr>
            </a:br>
            <a:br>
              <a:rPr lang="en-US" sz="3200" dirty="0">
                <a:solidFill>
                  <a:schemeClr val="tx2"/>
                </a:solidFill>
              </a:rPr>
            </a:br>
            <a:r>
              <a:rPr lang="en-US" sz="3200" dirty="0" err="1">
                <a:solidFill>
                  <a:schemeClr val="tx2"/>
                </a:solidFill>
              </a:rPr>
              <a:t>michael.epping@microsoft.com</a:t>
            </a:r>
            <a:br>
              <a:rPr lang="en-US" sz="3200" dirty="0">
                <a:solidFill>
                  <a:schemeClr val="tx2"/>
                </a:solidFill>
              </a:rPr>
            </a:br>
            <a:r>
              <a:rPr lang="en-US" sz="3200" dirty="0">
                <a:solidFill>
                  <a:schemeClr val="tx2"/>
                </a:solidFill>
              </a:rPr>
              <a:t>@_</a:t>
            </a:r>
            <a:r>
              <a:rPr lang="en-US" sz="3200" dirty="0" err="1">
                <a:solidFill>
                  <a:schemeClr val="tx2"/>
                </a:solidFill>
              </a:rPr>
              <a:t>michaelepping</a:t>
            </a:r>
            <a:br>
              <a:rPr lang="en-US" sz="4000" dirty="0">
                <a:solidFill>
                  <a:schemeClr val="tx2"/>
                </a:solidFill>
              </a:rPr>
            </a:br>
            <a:endParaRPr lang="en-US" sz="4000" b="1" dirty="0">
              <a:solidFill>
                <a:schemeClr val="tx1"/>
              </a:solidFill>
            </a:endParaRPr>
          </a:p>
        </p:txBody>
      </p:sp>
      <p:sp>
        <p:nvSpPr>
          <p:cNvPr id="3" name="TextBox 2">
            <a:extLst>
              <a:ext uri="{FF2B5EF4-FFF2-40B4-BE49-F238E27FC236}">
                <a16:creationId xmlns:a16="http://schemas.microsoft.com/office/drawing/2014/main" id="{A6626EAF-DB7A-F6EF-BBD7-6AD114C109E9}"/>
              </a:ext>
            </a:extLst>
          </p:cNvPr>
          <p:cNvSpPr txBox="1"/>
          <p:nvPr/>
        </p:nvSpPr>
        <p:spPr>
          <a:xfrm>
            <a:off x="4896091" y="561372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4" name="Title 1">
            <a:extLst>
              <a:ext uri="{FF2B5EF4-FFF2-40B4-BE49-F238E27FC236}">
                <a16:creationId xmlns:a16="http://schemas.microsoft.com/office/drawing/2014/main" id="{0C7B678D-589A-DA42-15A3-56A542346ED2}"/>
              </a:ext>
            </a:extLst>
          </p:cNvPr>
          <p:cNvSpPr txBox="1">
            <a:spLocks/>
          </p:cNvSpPr>
          <p:nvPr/>
        </p:nvSpPr>
        <p:spPr>
          <a:xfrm>
            <a:off x="1397110" y="5496520"/>
            <a:ext cx="9397780"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sz="4000" b="1" dirty="0">
                <a:solidFill>
                  <a:schemeClr val="tx1"/>
                </a:solidFill>
              </a:rPr>
              <a:t>Slides: </a:t>
            </a:r>
            <a:r>
              <a:rPr lang="en-US" sz="4000" b="1" dirty="0">
                <a:solidFill>
                  <a:schemeClr val="tx1"/>
                </a:solidFill>
                <a:hlinkClick r:id="rId2">
                  <a:extLst>
                    <a:ext uri="{A12FA001-AC4F-418D-AE19-62706E023703}">
                      <ahyp:hlinkClr xmlns:ahyp="http://schemas.microsoft.com/office/drawing/2018/hyperlinkcolor" val="tx"/>
                    </a:ext>
                  </a:extLst>
                </a:hlinkClick>
              </a:rPr>
              <a:t>https://aka.ms/AADBlueTeamCon2022</a:t>
            </a:r>
            <a:r>
              <a:rPr lang="en-US" sz="4000" b="1" dirty="0">
                <a:solidFill>
                  <a:schemeClr val="tx1"/>
                </a:solidFill>
              </a:rPr>
              <a:t> </a:t>
            </a:r>
          </a:p>
        </p:txBody>
      </p:sp>
    </p:spTree>
    <p:extLst>
      <p:ext uri="{BB962C8B-B14F-4D97-AF65-F5344CB8AC3E}">
        <p14:creationId xmlns:p14="http://schemas.microsoft.com/office/powerpoint/2010/main" val="28784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248666" indent="-248666" defTabSz="1085088">
              <a:spcBef>
                <a:spcPts val="1050"/>
              </a:spcBef>
              <a:defRPr sz="4272"/>
            </a:pPr>
            <a:r>
              <a:rPr sz="2400">
                <a:latin typeface="+mn-lt"/>
              </a:rPr>
              <a:t>Zero-trust </a:t>
            </a:r>
            <a:r>
              <a:rPr sz="2400" err="1">
                <a:latin typeface="+mn-lt"/>
              </a:rPr>
              <a:t>AuthN</a:t>
            </a:r>
            <a:r>
              <a:rPr sz="2400">
                <a:latin typeface="+mn-lt"/>
              </a:rPr>
              <a:t> and </a:t>
            </a:r>
            <a:r>
              <a:rPr sz="2400" err="1">
                <a:latin typeface="+mn-lt"/>
              </a:rPr>
              <a:t>AuthZ</a:t>
            </a:r>
            <a:r>
              <a:rPr sz="2400">
                <a:latin typeface="+mn-lt"/>
              </a:rPr>
              <a:t> engine</a:t>
            </a:r>
          </a:p>
          <a:p>
            <a:pPr marL="497332" lvl="1" indent="-248666" defTabSz="1085088">
              <a:spcBef>
                <a:spcPts val="1050"/>
              </a:spcBef>
              <a:defRPr sz="4272"/>
            </a:pPr>
            <a:r>
              <a:rPr sz="2400"/>
              <a:t>Evaluate trust every time a user or device requests access to a resource</a:t>
            </a:r>
            <a:r>
              <a:rPr lang="en-US" sz="2400"/>
              <a:t> </a:t>
            </a:r>
          </a:p>
          <a:p>
            <a:pPr marL="217932" indent="-248666" defTabSz="1085088">
              <a:spcBef>
                <a:spcPts val="1050"/>
              </a:spcBef>
              <a:defRPr sz="4272"/>
            </a:pPr>
            <a:r>
              <a:rPr lang="en-US" sz="2400">
                <a:latin typeface="+mn-lt"/>
              </a:rPr>
              <a:t>Conditional access </a:t>
            </a:r>
            <a:r>
              <a:rPr sz="2400">
                <a:latin typeface="+mn-lt"/>
              </a:rPr>
              <a:t>understands the user’s activity</a:t>
            </a:r>
            <a:endParaRPr lang="en-US" sz="2400">
              <a:latin typeface="+mn-lt"/>
            </a:endParaRPr>
          </a:p>
          <a:p>
            <a:pPr marL="528066" lvl="1" indent="-248666" defTabSz="1085088">
              <a:spcBef>
                <a:spcPts val="1050"/>
              </a:spcBef>
              <a:defRPr sz="4272"/>
            </a:pPr>
            <a:r>
              <a:rPr lang="en-US" sz="2400"/>
              <a:t>User location</a:t>
            </a:r>
          </a:p>
          <a:p>
            <a:pPr marL="528066" lvl="1" indent="-248666" defTabSz="1085088">
              <a:spcBef>
                <a:spcPts val="1050"/>
              </a:spcBef>
              <a:defRPr sz="4272"/>
            </a:pPr>
            <a:r>
              <a:rPr lang="en-US" sz="2400"/>
              <a:t>User Risk</a:t>
            </a:r>
          </a:p>
          <a:p>
            <a:pPr marL="528066" lvl="1" indent="-248666" defTabSz="1085088">
              <a:spcBef>
                <a:spcPts val="1050"/>
              </a:spcBef>
              <a:defRPr sz="4272"/>
            </a:pPr>
            <a:r>
              <a:rPr lang="en-US" sz="2400"/>
              <a:t>State of device</a:t>
            </a:r>
          </a:p>
          <a:p>
            <a:pPr marL="739713" lvl="2" indent="-248666" defTabSz="1085088">
              <a:spcBef>
                <a:spcPts val="1050"/>
              </a:spcBef>
              <a:defRPr sz="4272"/>
            </a:pPr>
            <a:r>
              <a:rPr lang="en-US" sz="2008"/>
              <a:t>Can we verify that Linux and Mac clients are in a good state?</a:t>
            </a:r>
          </a:p>
          <a:p>
            <a:pPr marL="528066" lvl="1" indent="-248666" defTabSz="1085088">
              <a:spcBef>
                <a:spcPts val="1050"/>
              </a:spcBef>
              <a:defRPr sz="4272"/>
            </a:pPr>
            <a:r>
              <a:rPr lang="en-US" sz="2400"/>
              <a:t>App requirements</a:t>
            </a:r>
            <a:endParaRPr lang="en-US" sz="3968"/>
          </a:p>
          <a:p>
            <a:pPr marL="291520" indent="-248666" defTabSz="1085088">
              <a:spcBef>
                <a:spcPts val="1050"/>
              </a:spcBef>
              <a:defRPr sz="4272"/>
            </a:pPr>
            <a:r>
              <a:rPr lang="en-US" sz="2400">
                <a:latin typeface="+mn-lt"/>
              </a:rPr>
              <a:t>Resources might include Linux servers…</a:t>
            </a:r>
          </a:p>
        </p:txBody>
      </p:sp>
      <p:sp>
        <p:nvSpPr>
          <p:cNvPr id="178" name="Conditional Access"/>
          <p:cNvSpPr txBox="1">
            <a:spLocks noGrp="1"/>
          </p:cNvSpPr>
          <p:nvPr>
            <p:ph type="title"/>
          </p:nvPr>
        </p:nvSpPr>
        <p:spPr>
          <a:prstGeom prst="rect">
            <a:avLst/>
          </a:prstGeom>
        </p:spPr>
        <p:txBody>
          <a:bodyPr/>
          <a:lstStyle/>
          <a:p>
            <a:r>
              <a:t>Conditional Access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9">
                                            <p:txEl>
                                              <p:pRg st="2" end="2"/>
                                            </p:txEl>
                                          </p:spTgt>
                                        </p:tgtEl>
                                        <p:attrNameLst>
                                          <p:attrName>style.visibility</p:attrName>
                                        </p:attrNameLst>
                                      </p:cBhvr>
                                      <p:to>
                                        <p:strVal val="visible"/>
                                      </p:to>
                                    </p:set>
                                    <p:animEffect transition="in" filter="fade">
                                      <p:cBhvr>
                                        <p:cTn id="11" dur="500"/>
                                        <p:tgtEl>
                                          <p:spTgt spid="17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xEl>
                                              <p:pRg st="5" end="5"/>
                                            </p:txEl>
                                          </p:spTgt>
                                        </p:tgtEl>
                                        <p:attrNameLst>
                                          <p:attrName>style.visibility</p:attrName>
                                        </p:attrNameLst>
                                      </p:cBhvr>
                                      <p:to>
                                        <p:strVal val="visible"/>
                                      </p:to>
                                    </p:set>
                                    <p:animEffect transition="in" filter="fade">
                                      <p:cBhvr>
                                        <p:cTn id="21" dur="500"/>
                                        <p:tgtEl>
                                          <p:spTgt spid="17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9">
                                            <p:txEl>
                                              <p:pRg st="6" end="6"/>
                                            </p:txEl>
                                          </p:spTgt>
                                        </p:tgtEl>
                                        <p:attrNameLst>
                                          <p:attrName>style.visibility</p:attrName>
                                        </p:attrNameLst>
                                      </p:cBhvr>
                                      <p:to>
                                        <p:strVal val="visible"/>
                                      </p:to>
                                    </p:set>
                                    <p:animEffect transition="in" filter="fade">
                                      <p:cBhvr>
                                        <p:cTn id="24" dur="500"/>
                                        <p:tgtEl>
                                          <p:spTgt spid="179">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9">
                                            <p:txEl>
                                              <p:pRg st="7" end="7"/>
                                            </p:txEl>
                                          </p:spTgt>
                                        </p:tgtEl>
                                        <p:attrNameLst>
                                          <p:attrName>style.visibility</p:attrName>
                                        </p:attrNameLst>
                                      </p:cBhvr>
                                      <p:to>
                                        <p:strVal val="visible"/>
                                      </p:to>
                                    </p:set>
                                    <p:animEffect transition="in" filter="fade">
                                      <p:cBhvr>
                                        <p:cTn id="27" dur="500"/>
                                        <p:tgtEl>
                                          <p:spTgt spid="179">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9">
                                            <p:txEl>
                                              <p:pRg st="8" end="8"/>
                                            </p:txEl>
                                          </p:spTgt>
                                        </p:tgtEl>
                                        <p:attrNameLst>
                                          <p:attrName>style.visibility</p:attrName>
                                        </p:attrNameLst>
                                      </p:cBhvr>
                                      <p:to>
                                        <p:strVal val="visible"/>
                                      </p:to>
                                    </p:set>
                                    <p:animEffect transition="in" filter="fade">
                                      <p:cBhvr>
                                        <p:cTn id="31" dur="500"/>
                                        <p:tgtEl>
                                          <p:spTgt spid="1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 name="Conditional Access collects this type of data on every auth attempt…"/>
          <p:cNvSpPr txBox="1">
            <a:spLocks noGrp="1"/>
          </p:cNvSpPr>
          <p:nvPr>
            <p:ph type="body" sz="quarter" idx="10"/>
          </p:nvPr>
        </p:nvSpPr>
        <p:spPr>
          <a:xfrm>
            <a:off x="269240" y="1189177"/>
            <a:ext cx="5800566" cy="5379312"/>
          </a:xfrm>
          <a:prstGeom prst="rect">
            <a:avLst/>
          </a:prstGeom>
        </p:spPr>
        <p:txBody>
          <a:bodyPr>
            <a:noAutofit/>
          </a:bodyPr>
          <a:lstStyle/>
          <a:p>
            <a:pPr marL="248666" indent="-248666" defTabSz="1085088">
              <a:spcBef>
                <a:spcPts val="1050"/>
              </a:spcBef>
              <a:defRPr sz="4272"/>
            </a:pPr>
            <a:r>
              <a:rPr lang="en-US" sz="2000">
                <a:latin typeface="+mn-lt"/>
              </a:rPr>
              <a:t>All Conditional Access polices are ANDed together. (Not like GPO LSDO precedence) </a:t>
            </a:r>
          </a:p>
          <a:p>
            <a:pPr marL="528066" lvl="1" indent="-248666" defTabSz="1085088">
              <a:spcBef>
                <a:spcPts val="1050"/>
              </a:spcBef>
              <a:defRPr sz="4272"/>
            </a:pPr>
            <a:r>
              <a:rPr lang="en-US" sz="2000"/>
              <a:t>Is Policy in scope of the request</a:t>
            </a:r>
          </a:p>
          <a:p>
            <a:pPr marL="528066" lvl="1" indent="-248666" defTabSz="1085088">
              <a:spcBef>
                <a:spcPts val="1050"/>
              </a:spcBef>
              <a:defRPr sz="4272"/>
            </a:pPr>
            <a:r>
              <a:rPr lang="en-US" sz="2000"/>
              <a:t>BLOCK controls satisfied first</a:t>
            </a:r>
          </a:p>
          <a:p>
            <a:pPr marL="528066" lvl="1" indent="-248666" defTabSz="1085088">
              <a:spcBef>
                <a:spcPts val="1050"/>
              </a:spcBef>
              <a:defRPr sz="4272"/>
            </a:pPr>
            <a:r>
              <a:rPr lang="en-US" sz="2000"/>
              <a:t>GRANT controls applied in order</a:t>
            </a:r>
          </a:p>
          <a:p>
            <a:pPr marL="807466" lvl="2" indent="-248666" defTabSz="1085088">
              <a:spcBef>
                <a:spcPts val="1050"/>
              </a:spcBef>
              <a:defRPr sz="4272"/>
            </a:pPr>
            <a:r>
              <a:rPr lang="en-US" sz="2000"/>
              <a:t>Risk</a:t>
            </a:r>
          </a:p>
          <a:p>
            <a:pPr marL="807466" lvl="2" indent="-248666" defTabSz="1085088">
              <a:spcBef>
                <a:spcPts val="1050"/>
              </a:spcBef>
              <a:defRPr sz="4272"/>
            </a:pPr>
            <a:r>
              <a:rPr lang="en-US" sz="2000"/>
              <a:t>MFA</a:t>
            </a:r>
          </a:p>
          <a:p>
            <a:pPr marL="807466" lvl="2" indent="-248666" defTabSz="1085088">
              <a:spcBef>
                <a:spcPts val="1050"/>
              </a:spcBef>
              <a:defRPr sz="4272"/>
            </a:pPr>
            <a:r>
              <a:rPr lang="en-US" sz="2000"/>
              <a:t>Device</a:t>
            </a:r>
          </a:p>
          <a:p>
            <a:pPr marL="807466" lvl="2" indent="-248666" defTabSz="1085088">
              <a:spcBef>
                <a:spcPts val="1050"/>
              </a:spcBef>
              <a:defRPr sz="4272"/>
            </a:pPr>
            <a:r>
              <a:rPr lang="en-US" sz="2000"/>
              <a:t>Approved client app/app protection</a:t>
            </a:r>
          </a:p>
          <a:p>
            <a:pPr marL="528066" lvl="1" indent="-248666" defTabSz="1085088">
              <a:spcBef>
                <a:spcPts val="1050"/>
              </a:spcBef>
              <a:defRPr sz="4272"/>
            </a:pPr>
            <a:r>
              <a:rPr lang="en-US" sz="2000"/>
              <a:t>Tries to satisfy policy without user interaction</a:t>
            </a:r>
          </a:p>
          <a:p>
            <a:pPr marL="807466" lvl="2" indent="-248666" defTabSz="1085088">
              <a:spcBef>
                <a:spcPts val="1050"/>
              </a:spcBef>
              <a:defRPr sz="4272"/>
            </a:pPr>
            <a:r>
              <a:rPr lang="en-US" sz="2000"/>
              <a:t>Example: Control MFA or Device compliant. If device is NOT compliant, will THEN prompt for MFA. </a:t>
            </a:r>
          </a:p>
          <a:p>
            <a:pPr marL="807466" lvl="2" indent="-248666" defTabSz="1085088">
              <a:spcBef>
                <a:spcPts val="1050"/>
              </a:spcBef>
              <a:defRPr sz="4272"/>
            </a:pPr>
            <a:endParaRPr lang="en-US" sz="2000"/>
          </a:p>
        </p:txBody>
      </p:sp>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2700"/>
              <a:t>Conditional Access Evaluation Phase</a:t>
            </a:r>
          </a:p>
        </p:txBody>
      </p:sp>
      <p:sp>
        <p:nvSpPr>
          <p:cNvPr id="185" name="{…"/>
          <p:cNvSpPr txBox="1"/>
          <p:nvPr/>
        </p:nvSpPr>
        <p:spPr>
          <a:xfrm>
            <a:off x="6122196" y="541031"/>
            <a:ext cx="6001643" cy="57759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ctr">
            <a:spAutoFit/>
          </a:bodyPr>
          <a:lstStyle/>
          <a:p>
            <a:pPr algn="l">
              <a:defRPr>
                <a:solidFill>
                  <a:srgbClr val="D5D5D5"/>
                </a:solidFill>
                <a:latin typeface="Andale Mono"/>
                <a:ea typeface="Andale Mono"/>
                <a:cs typeface="Andale Mono"/>
                <a:sym typeface="Andale Mono"/>
              </a:defRPr>
            </a:pP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userDisplayName</a:t>
            </a:r>
            <a:r>
              <a:rPr sz="1200"/>
              <a:t>": </a:t>
            </a:r>
            <a:r>
              <a:rPr sz="1200">
                <a:solidFill>
                  <a:srgbClr val="367E22"/>
                </a:solidFill>
              </a:rPr>
              <a:t>"Michael Epping"</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appDisplayName</a:t>
            </a:r>
            <a:r>
              <a:rPr sz="1200"/>
              <a:t>": </a:t>
            </a:r>
            <a:r>
              <a:rPr sz="1200">
                <a:solidFill>
                  <a:srgbClr val="367E22"/>
                </a:solidFill>
              </a:rPr>
              <a:t>"Azure Portal"</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ipAddress</a:t>
            </a:r>
            <a:r>
              <a:rPr sz="1200"/>
              <a:t>": </a:t>
            </a:r>
            <a:r>
              <a:rPr sz="1200">
                <a:solidFill>
                  <a:srgbClr val="367E22"/>
                </a:solidFill>
              </a:rPr>
              <a:t>"97.113.39.216"</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clientAppUsed</a:t>
            </a:r>
            <a:r>
              <a:rPr sz="1200"/>
              <a:t>": </a:t>
            </a:r>
            <a:r>
              <a:rPr sz="1200">
                <a:solidFill>
                  <a:srgbClr val="367E22"/>
                </a:solidFill>
              </a:rPr>
              <a:t>"Browser"</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conditionalAccessStatus</a:t>
            </a:r>
            <a:r>
              <a:rPr sz="1200"/>
              <a:t>": </a:t>
            </a:r>
            <a:r>
              <a:rPr sz="1200">
                <a:solidFill>
                  <a:srgbClr val="367E22"/>
                </a:solidFill>
              </a:rPr>
              <a:t>"success"</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riskDetail</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riskLevelAggregated</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riskLevelDuringSignIn</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riskState</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resourceDisplayName</a:t>
            </a:r>
            <a:r>
              <a:rPr sz="1200"/>
              <a:t>": </a:t>
            </a:r>
            <a:r>
              <a:rPr sz="1200">
                <a:solidFill>
                  <a:srgbClr val="367E22"/>
                </a:solidFill>
              </a:rPr>
              <a:t>"Windows Azure Service Management API"</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deviceDetail</a:t>
            </a:r>
            <a:r>
              <a:rPr sz="1200"/>
              <a:t>": {</a:t>
            </a:r>
          </a:p>
          <a:p>
            <a:pPr algn="l">
              <a:defRPr>
                <a:solidFill>
                  <a:srgbClr val="D5D5D5"/>
                </a:solidFill>
                <a:latin typeface="Andale Mono"/>
                <a:ea typeface="Andale Mono"/>
                <a:cs typeface="Andale Mono"/>
                <a:sym typeface="Andale Mono"/>
              </a:defRPr>
            </a:pPr>
            <a:r>
              <a:rPr sz="1200"/>
              <a:t>    "</a:t>
            </a:r>
            <a:r>
              <a:rPr sz="1200" err="1">
                <a:solidFill>
                  <a:srgbClr val="000000"/>
                </a:solidFill>
              </a:rPr>
              <a:t>deviceId</a:t>
            </a:r>
            <a:r>
              <a:rPr sz="1200"/>
              <a:t>": </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displayName</a:t>
            </a:r>
            <a:r>
              <a:rPr sz="1200"/>
              <a:t>": </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operatingSystem</a:t>
            </a:r>
            <a:r>
              <a:rPr sz="1200"/>
              <a:t>": </a:t>
            </a:r>
            <a:r>
              <a:rPr sz="1200">
                <a:solidFill>
                  <a:srgbClr val="367E22"/>
                </a:solidFill>
              </a:rPr>
              <a:t>"</a:t>
            </a:r>
            <a:r>
              <a:rPr sz="1200" err="1">
                <a:solidFill>
                  <a:srgbClr val="367E22"/>
                </a:solidFill>
              </a:rPr>
              <a:t>MacOs</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browser</a:t>
            </a:r>
            <a:r>
              <a:rPr sz="1200"/>
              <a:t>": </a:t>
            </a:r>
            <a:r>
              <a:rPr sz="1200">
                <a:solidFill>
                  <a:srgbClr val="367E22"/>
                </a:solidFill>
              </a:rPr>
              <a:t>"Edge 102.0.1245"</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isCompliant</a:t>
            </a:r>
            <a:r>
              <a:rPr sz="1200"/>
              <a:t>": </a:t>
            </a:r>
            <a:r>
              <a:rPr sz="1200">
                <a:solidFill>
                  <a:srgbClr val="F09439"/>
                </a:solidFill>
              </a:rPr>
              <a:t>false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isManaged</a:t>
            </a:r>
            <a:r>
              <a:rPr sz="1200"/>
              <a:t>": </a:t>
            </a:r>
            <a:r>
              <a:rPr sz="1200">
                <a:solidFill>
                  <a:srgbClr val="F09439"/>
                </a:solidFill>
              </a:rPr>
              <a:t>false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trustType</a:t>
            </a:r>
            <a:r>
              <a:rPr sz="1200"/>
              <a:t>": </a:t>
            </a:r>
            <a:r>
              <a:rPr sz="1200">
                <a:solidFill>
                  <a:srgbClr val="367E22"/>
                </a:solidFill>
              </a:rPr>
              <a:t>""</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location</a:t>
            </a: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city</a:t>
            </a:r>
            <a:r>
              <a:rPr sz="1200"/>
              <a:t>": </a:t>
            </a:r>
            <a:r>
              <a:rPr sz="1200">
                <a:solidFill>
                  <a:srgbClr val="367E22"/>
                </a:solidFill>
              </a:rPr>
              <a:t>"Seattle"</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state</a:t>
            </a:r>
            <a:r>
              <a:rPr sz="1200"/>
              <a:t>": </a:t>
            </a:r>
            <a:r>
              <a:rPr sz="1200">
                <a:solidFill>
                  <a:srgbClr val="367E22"/>
                </a:solidFill>
              </a:rPr>
              <a:t>"Washington"</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countryOrRegion</a:t>
            </a:r>
            <a:r>
              <a:rPr sz="1200"/>
              <a:t>": </a:t>
            </a:r>
            <a:r>
              <a:rPr sz="1200">
                <a:solidFill>
                  <a:srgbClr val="367E22"/>
                </a:solidFill>
              </a:rPr>
              <a:t>"US"</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geoCoordinates</a:t>
            </a: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altitude</a:t>
            </a:r>
            <a:r>
              <a:rPr sz="1200"/>
              <a:t>": </a:t>
            </a:r>
            <a:r>
              <a:rPr sz="1200">
                <a:solidFill>
                  <a:srgbClr val="929292"/>
                </a:solidFill>
              </a:rPr>
              <a:t>null</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latitude</a:t>
            </a:r>
            <a:r>
              <a:rPr sz="1200"/>
              <a:t>": </a:t>
            </a:r>
            <a:r>
              <a:rPr sz="1200">
                <a:solidFill>
                  <a:srgbClr val="EB3223"/>
                </a:solidFill>
              </a:rPr>
              <a:t>47.61837</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longitude</a:t>
            </a:r>
            <a:r>
              <a:rPr sz="1200"/>
              <a:t>": </a:t>
            </a:r>
            <a:r>
              <a:rPr sz="1200">
                <a:solidFill>
                  <a:srgbClr val="EB3223"/>
                </a:solidFill>
              </a:rPr>
              <a:t>-122.3142</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a:t>
            </a:r>
          </a:p>
        </p:txBody>
      </p:sp>
      <p:sp>
        <p:nvSpPr>
          <p:cNvPr id="184" name="Line"/>
          <p:cNvSpPr/>
          <p:nvPr/>
        </p:nvSpPr>
        <p:spPr>
          <a:xfrm flipH="1" flipV="1">
            <a:off x="8244329" y="3878833"/>
            <a:ext cx="1757376" cy="1119058"/>
          </a:xfrm>
          <a:prstGeom prst="line">
            <a:avLst/>
          </a:prstGeom>
          <a:ln w="203200">
            <a:solidFill>
              <a:schemeClr val="accent4"/>
            </a:solidFill>
            <a:miter lim="400000"/>
            <a:tailEnd type="triangle"/>
          </a:ln>
        </p:spPr>
        <p:txBody>
          <a:bodyPr lIns="25400" tIns="25400" rIns="25400" bIns="25400" anchor="ctr"/>
          <a:lstStyle/>
          <a:p>
            <a:endParaRPr sz="882"/>
          </a:p>
        </p:txBody>
      </p:sp>
    </p:spTree>
    <p:extLst>
      <p:ext uri="{BB962C8B-B14F-4D97-AF65-F5344CB8AC3E}">
        <p14:creationId xmlns:p14="http://schemas.microsoft.com/office/powerpoint/2010/main" val="7995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animEffect transition="in" filter="fade">
                                      <p:cBhvr>
                                        <p:cTn id="11" dur="500"/>
                                        <p:tgtEl>
                                          <p:spTgt spid="18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animEffect transition="in" filter="fade">
                                      <p:cBhvr>
                                        <p:cTn id="15" dur="500"/>
                                        <p:tgtEl>
                                          <p:spTgt spid="18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xEl>
                                              <p:pRg st="4" end="4"/>
                                            </p:txEl>
                                          </p:spTgt>
                                        </p:tgtEl>
                                        <p:attrNameLst>
                                          <p:attrName>style.visibility</p:attrName>
                                        </p:attrNameLst>
                                      </p:cBhvr>
                                      <p:to>
                                        <p:strVal val="visible"/>
                                      </p:to>
                                    </p:set>
                                    <p:animEffect transition="in" filter="fade">
                                      <p:cBhvr>
                                        <p:cTn id="18" dur="500"/>
                                        <p:tgtEl>
                                          <p:spTgt spid="18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3">
                                            <p:txEl>
                                              <p:pRg st="5" end="5"/>
                                            </p:txEl>
                                          </p:spTgt>
                                        </p:tgtEl>
                                        <p:attrNameLst>
                                          <p:attrName>style.visibility</p:attrName>
                                        </p:attrNameLst>
                                      </p:cBhvr>
                                      <p:to>
                                        <p:strVal val="visible"/>
                                      </p:to>
                                    </p:set>
                                    <p:animEffect transition="in" filter="fade">
                                      <p:cBhvr>
                                        <p:cTn id="21" dur="500"/>
                                        <p:tgtEl>
                                          <p:spTgt spid="18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xEl>
                                              <p:pRg st="6" end="6"/>
                                            </p:txEl>
                                          </p:spTgt>
                                        </p:tgtEl>
                                        <p:attrNameLst>
                                          <p:attrName>style.visibility</p:attrName>
                                        </p:attrNameLst>
                                      </p:cBhvr>
                                      <p:to>
                                        <p:strVal val="visible"/>
                                      </p:to>
                                    </p:set>
                                    <p:animEffect transition="in" filter="fade">
                                      <p:cBhvr>
                                        <p:cTn id="24" dur="500"/>
                                        <p:tgtEl>
                                          <p:spTgt spid="18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3">
                                            <p:txEl>
                                              <p:pRg st="7" end="7"/>
                                            </p:txEl>
                                          </p:spTgt>
                                        </p:tgtEl>
                                        <p:attrNameLst>
                                          <p:attrName>style.visibility</p:attrName>
                                        </p:attrNameLst>
                                      </p:cBhvr>
                                      <p:to>
                                        <p:strVal val="visible"/>
                                      </p:to>
                                    </p:set>
                                    <p:animEffect transition="in" filter="fade">
                                      <p:cBhvr>
                                        <p:cTn id="27" dur="500"/>
                                        <p:tgtEl>
                                          <p:spTgt spid="183">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83">
                                            <p:txEl>
                                              <p:pRg st="8" end="8"/>
                                            </p:txEl>
                                          </p:spTgt>
                                        </p:tgtEl>
                                        <p:attrNameLst>
                                          <p:attrName>style.visibility</p:attrName>
                                        </p:attrNameLst>
                                      </p:cBhvr>
                                      <p:to>
                                        <p:strVal val="visible"/>
                                      </p:to>
                                    </p:set>
                                    <p:animEffect transition="in" filter="fade">
                                      <p:cBhvr>
                                        <p:cTn id="31" dur="500"/>
                                        <p:tgtEl>
                                          <p:spTgt spid="18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3">
                                            <p:txEl>
                                              <p:pRg st="9" end="9"/>
                                            </p:txEl>
                                          </p:spTgt>
                                        </p:tgtEl>
                                        <p:attrNameLst>
                                          <p:attrName>style.visibility</p:attrName>
                                        </p:attrNameLst>
                                      </p:cBhvr>
                                      <p:to>
                                        <p:strVal val="visible"/>
                                      </p:to>
                                    </p:set>
                                    <p:animEffect transition="in" filter="fade">
                                      <p:cBhvr>
                                        <p:cTn id="34" dur="5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 name="Policy applies to the user and the app…"/>
          <p:cNvSpPr txBox="1">
            <a:spLocks noGrp="1"/>
          </p:cNvSpPr>
          <p:nvPr>
            <p:ph type="body" sz="quarter" idx="10"/>
          </p:nvPr>
        </p:nvSpPr>
        <p:spPr>
          <a:xfrm>
            <a:off x="269239" y="1189177"/>
            <a:ext cx="6613849" cy="5379312"/>
          </a:xfrm>
          <a:prstGeom prst="rect">
            <a:avLst/>
          </a:prstGeom>
        </p:spPr>
        <p:txBody>
          <a:bodyPr>
            <a:noAutofit/>
          </a:bodyPr>
          <a:lstStyle/>
          <a:p>
            <a:pPr defTabSz="1207008">
              <a:spcBef>
                <a:spcPts val="1150"/>
              </a:spcBef>
              <a:defRPr sz="4752"/>
            </a:pPr>
            <a:r>
              <a:rPr lang="en-US" sz="2400" dirty="0">
                <a:latin typeface="+mn-lt"/>
              </a:rPr>
              <a:t>Talk to your IAM team to understand your Conditional Access policies</a:t>
            </a:r>
          </a:p>
          <a:p>
            <a:pPr defTabSz="1207008">
              <a:spcBef>
                <a:spcPts val="1150"/>
              </a:spcBef>
              <a:defRPr sz="4752"/>
            </a:pPr>
            <a:r>
              <a:rPr lang="en-US" sz="2400" dirty="0">
                <a:latin typeface="+mn-lt"/>
              </a:rPr>
              <a:t>Requiring MFA for all users</a:t>
            </a:r>
          </a:p>
          <a:p>
            <a:pPr marL="349250" indent="-338138" defTabSz="1207008">
              <a:spcBef>
                <a:spcPts val="1150"/>
              </a:spcBef>
              <a:defRPr sz="4752"/>
            </a:pPr>
            <a:r>
              <a:rPr lang="en-US" sz="2400" dirty="0">
                <a:latin typeface="+mn-lt"/>
              </a:rPr>
              <a:t>Blocking legacy auth </a:t>
            </a:r>
          </a:p>
          <a:p>
            <a:pPr marL="349250" indent="-338138" defTabSz="1207008">
              <a:spcBef>
                <a:spcPts val="1150"/>
              </a:spcBef>
              <a:defRPr sz="4752"/>
            </a:pPr>
            <a:r>
              <a:rPr lang="en-US" sz="2400" dirty="0">
                <a:latin typeface="+mn-lt"/>
              </a:rPr>
              <a:t>Blocking access by country location </a:t>
            </a:r>
          </a:p>
          <a:p>
            <a:pPr marL="349250" indent="-338138" defTabSz="1207008">
              <a:spcBef>
                <a:spcPts val="1150"/>
              </a:spcBef>
              <a:defRPr sz="4752"/>
            </a:pPr>
            <a:r>
              <a:rPr lang="en-US" sz="2400" dirty="0">
                <a:latin typeface="+mn-lt"/>
              </a:rPr>
              <a:t>Require compliant or hybrid join device</a:t>
            </a:r>
            <a:endParaRPr sz="2400" dirty="0">
              <a:latin typeface="+mn-lt"/>
            </a:endParaRPr>
          </a:p>
          <a:p>
            <a:pPr marL="349250" indent="-338138" defTabSz="1207008">
              <a:spcBef>
                <a:spcPts val="1150"/>
              </a:spcBef>
              <a:defRPr sz="4752"/>
            </a:pPr>
            <a:r>
              <a:rPr lang="en-US" sz="2400" dirty="0">
                <a:latin typeface="+mn-lt"/>
              </a:rPr>
              <a:t>Stricter Controls for non-</a:t>
            </a:r>
            <a:r>
              <a:rPr lang="en-US" sz="2400" dirty="0" err="1">
                <a:latin typeface="+mn-lt"/>
              </a:rPr>
              <a:t>corp</a:t>
            </a:r>
            <a:r>
              <a:rPr lang="en-US" sz="2400" dirty="0">
                <a:latin typeface="+mn-lt"/>
              </a:rPr>
              <a:t> managed devices</a:t>
            </a:r>
          </a:p>
          <a:p>
            <a:pPr marL="560897" lvl="2" indent="-338138" defTabSz="1207008">
              <a:spcBef>
                <a:spcPts val="1150"/>
              </a:spcBef>
              <a:defRPr sz="4752"/>
            </a:pPr>
            <a:r>
              <a:rPr sz="2008" dirty="0"/>
              <a:t>Sign-In Frequency to 2 hours for everything not filtered out</a:t>
            </a:r>
            <a:endParaRPr lang="en-US" sz="2008" dirty="0"/>
          </a:p>
          <a:p>
            <a:pPr marL="560897" lvl="2" indent="-338138" defTabSz="1207008">
              <a:spcBef>
                <a:spcPts val="1150"/>
              </a:spcBef>
              <a:defRPr sz="4752"/>
            </a:pPr>
            <a:r>
              <a:rPr lang="en-US" sz="2008" dirty="0"/>
              <a:t>“Good” for security, but…</a:t>
            </a:r>
            <a:endParaRPr sz="2008" dirty="0"/>
          </a:p>
        </p:txBody>
      </p:sp>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pic>
        <p:nvPicPr>
          <p:cNvPr id="190" name="Image" descr="Image"/>
          <p:cNvPicPr>
            <a:picLocks noChangeAspect="1"/>
          </p:cNvPicPr>
          <p:nvPr/>
        </p:nvPicPr>
        <p:blipFill>
          <a:blip r:embed="rId3"/>
          <a:stretch>
            <a:fillRect/>
          </a:stretch>
        </p:blipFill>
        <p:spPr>
          <a:xfrm>
            <a:off x="6883088" y="22902"/>
            <a:ext cx="5321301" cy="34544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7923759" y="3610794"/>
            <a:ext cx="1744786" cy="30760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xEl>
                                              <p:pRg st="2" end="2"/>
                                            </p:txEl>
                                          </p:spTgt>
                                        </p:tgtEl>
                                        <p:attrNameLst>
                                          <p:attrName>style.visibility</p:attrName>
                                        </p:attrNameLst>
                                      </p:cBhvr>
                                      <p:to>
                                        <p:strVal val="visible"/>
                                      </p:to>
                                    </p:set>
                                    <p:animEffect transition="in" filter="fade">
                                      <p:cBhvr>
                                        <p:cTn id="11" dur="500"/>
                                        <p:tgtEl>
                                          <p:spTgt spid="18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500"/>
                                        <p:tgtEl>
                                          <p:spTgt spid="18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8">
                                            <p:txEl>
                                              <p:pRg st="4" end="4"/>
                                            </p:txEl>
                                          </p:spTgt>
                                        </p:tgtEl>
                                        <p:attrNameLst>
                                          <p:attrName>style.visibility</p:attrName>
                                        </p:attrNameLst>
                                      </p:cBhvr>
                                      <p:to>
                                        <p:strVal val="visible"/>
                                      </p:to>
                                    </p:set>
                                    <p:animEffect transition="in" filter="fade">
                                      <p:cBhvr>
                                        <p:cTn id="21" dur="500"/>
                                        <p:tgtEl>
                                          <p:spTgt spid="18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fade">
                                      <p:cBhvr>
                                        <p:cTn id="24" dur="500"/>
                                        <p:tgtEl>
                                          <p:spTgt spid="19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8">
                                            <p:txEl>
                                              <p:pRg st="5" end="5"/>
                                            </p:txEl>
                                          </p:spTgt>
                                        </p:tgtEl>
                                        <p:attrNameLst>
                                          <p:attrName>style.visibility</p:attrName>
                                        </p:attrNameLst>
                                      </p:cBhvr>
                                      <p:to>
                                        <p:strVal val="visible"/>
                                      </p:to>
                                    </p:set>
                                    <p:animEffect transition="in" filter="fade">
                                      <p:cBhvr>
                                        <p:cTn id="29" dur="500"/>
                                        <p:tgtEl>
                                          <p:spTgt spid="188">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88">
                                            <p:txEl>
                                              <p:pRg st="6" end="6"/>
                                            </p:txEl>
                                          </p:spTgt>
                                        </p:tgtEl>
                                        <p:attrNameLst>
                                          <p:attrName>style.visibility</p:attrName>
                                        </p:attrNameLst>
                                      </p:cBhvr>
                                      <p:to>
                                        <p:strVal val="visible"/>
                                      </p:to>
                                    </p:set>
                                    <p:animEffect transition="in" filter="fade">
                                      <p:cBhvr>
                                        <p:cTn id="32" dur="500"/>
                                        <p:tgtEl>
                                          <p:spTgt spid="188">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88">
                                            <p:txEl>
                                              <p:pRg st="7" end="7"/>
                                            </p:txEl>
                                          </p:spTgt>
                                        </p:tgtEl>
                                        <p:attrNameLst>
                                          <p:attrName>style.visibility</p:attrName>
                                        </p:attrNameLst>
                                      </p:cBhvr>
                                      <p:to>
                                        <p:strVal val="visible"/>
                                      </p:to>
                                    </p:set>
                                    <p:animEffect transition="in" filter="fade">
                                      <p:cBhvr>
                                        <p:cTn id="35" dur="500"/>
                                        <p:tgtEl>
                                          <p:spTgt spid="18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2"/>
                                        </p:tgtEl>
                                        <p:attrNameLst>
                                          <p:attrName>style.visibility</p:attrName>
                                        </p:attrNameLst>
                                      </p:cBhvr>
                                      <p:to>
                                        <p:strVal val="visible"/>
                                      </p:to>
                                    </p:set>
                                    <p:animEffect transition="in" filter="fade">
                                      <p:cBhvr>
                                        <p:cTn id="3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solidFill>
                  <a:schemeClr val="accent4"/>
                </a:solidFill>
                <a:latin typeface="+mn-lt"/>
              </a:rPr>
              <a:t>Prompting…why is it bad?</a:t>
            </a:r>
          </a:p>
          <a:p>
            <a:r>
              <a:rPr lang="en-US">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829875932"/>
      </p:ext>
    </p:extLst>
  </p:cSld>
  <p:clrMapOvr>
    <a:masterClrMapping/>
  </p:clrMapOvr>
  <p:transition>
    <p:fade/>
  </p:transition>
</p:sld>
</file>

<file path=ppt/theme/theme1.xml><?xml version="1.0" encoding="utf-8"?>
<a:theme xmlns:a="http://schemas.openxmlformats.org/drawingml/2006/main" name="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2.xml><?xml version="1.0" encoding="utf-8"?>
<a:theme xmlns:a="http://schemas.openxmlformats.org/drawingml/2006/main" name="5-50091_TR24_BO_CT_Template">
  <a:themeElements>
    <a:clrScheme name="Custom 1">
      <a:dk1>
        <a:srgbClr val="353535"/>
      </a:dk1>
      <a:lt1>
        <a:srgbClr val="FFFFFF"/>
      </a:lt1>
      <a:dk2>
        <a:srgbClr val="0078D7"/>
      </a:dk2>
      <a:lt2>
        <a:srgbClr val="FFFFFF"/>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5.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 xmlns="c7ad1be4-dd98-4187-8a28-578f3460e53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1A7EA310250A45B41C861A04922D4F" ma:contentTypeVersion="3" ma:contentTypeDescription="Create a new document." ma:contentTypeScope="" ma:versionID="4037b31d408d7d2f97b16e9e18bae1f0">
  <xsd:schema xmlns:xsd="http://www.w3.org/2001/XMLSchema" xmlns:xs="http://www.w3.org/2001/XMLSchema" xmlns:p="http://schemas.microsoft.com/office/2006/metadata/properties" xmlns:ns2="c7ad1be4-dd98-4187-8a28-578f3460e537" targetNamespace="http://schemas.microsoft.com/office/2006/metadata/properties" ma:root="true" ma:fieldsID="0ed65db7866e952a010fcdbd910e085c" ns2:_="">
    <xsd:import namespace="c7ad1be4-dd98-4187-8a28-578f3460e537"/>
    <xsd:element name="properties">
      <xsd:complexType>
        <xsd:sequence>
          <xsd:element name="documentManagement">
            <xsd:complexType>
              <xsd:all>
                <xsd:element ref="ns2:OneNoteFluid_FileOrder"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d1be4-dd98-4187-8a28-578f3460e537"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756967-4B4A-4F8F-BB68-ED1FF5D2A308}">
  <ds:schemaRefs>
    <ds:schemaRef ds:uri="http://www.w3.org/XML/1998/namespace"/>
    <ds:schemaRef ds:uri="http://purl.org/dc/dcmitype/"/>
    <ds:schemaRef ds:uri="http://schemas.microsoft.com/office/2006/documentManagement/types"/>
    <ds:schemaRef ds:uri="http://purl.org/dc/terms/"/>
    <ds:schemaRef ds:uri="c7ad1be4-dd98-4187-8a28-578f3460e537"/>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2D93924B-B086-4EB1-94C3-3A408C043277}">
  <ds:schemaRefs>
    <ds:schemaRef ds:uri="http://schemas.microsoft.com/sharepoint/v3/contenttype/forms"/>
  </ds:schemaRefs>
</ds:datastoreItem>
</file>

<file path=customXml/itemProps3.xml><?xml version="1.0" encoding="utf-8"?>
<ds:datastoreItem xmlns:ds="http://schemas.openxmlformats.org/officeDocument/2006/customXml" ds:itemID="{0D0FA37D-A78E-4721-9ED2-4F76915A73DB}">
  <ds:schemaRefs>
    <ds:schemaRef ds:uri="c7ad1be4-dd98-4187-8a28-578f3460e5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5038</TotalTime>
  <Words>5032</Words>
  <Application>Microsoft Macintosh PowerPoint</Application>
  <PresentationFormat>Widescreen</PresentationFormat>
  <Paragraphs>687</Paragraphs>
  <Slides>59</Slides>
  <Notes>21</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59</vt:i4>
      </vt:variant>
    </vt:vector>
  </HeadingPairs>
  <TitlesOfParts>
    <vt:vector size="77" baseType="lpstr">
      <vt:lpstr>Andale Mono</vt:lpstr>
      <vt:lpstr>Arial</vt:lpstr>
      <vt:lpstr>Calibri</vt:lpstr>
      <vt:lpstr>Consolas</vt:lpstr>
      <vt:lpstr>Courier New</vt:lpstr>
      <vt:lpstr>Graphik</vt:lpstr>
      <vt:lpstr>Graphik Semibold</vt:lpstr>
      <vt:lpstr>Graphik-Medium</vt:lpstr>
      <vt:lpstr>Segoe UI</vt:lpstr>
      <vt:lpstr>Segoe UI Light</vt:lpstr>
      <vt:lpstr>Segoe UI Semibold</vt:lpstr>
      <vt:lpstr>Segoe UI Semilight</vt:lpstr>
      <vt:lpstr>Wingdings</vt:lpstr>
      <vt:lpstr>White Template</vt:lpstr>
      <vt:lpstr>5-50091_TR24_BO_CT_Template</vt:lpstr>
      <vt:lpstr>1_White Template</vt:lpstr>
      <vt:lpstr>9-51120_Microsoft_Ready_Template_Light</vt:lpstr>
      <vt:lpstr>22_ColorGradient</vt:lpstr>
      <vt:lpstr>Improving the Security Posture of macOS and Linux with Azure AD</vt:lpstr>
      <vt:lpstr>Intro</vt:lpstr>
      <vt:lpstr>Agenda</vt:lpstr>
      <vt:lpstr>Azure AD</vt:lpstr>
      <vt:lpstr>Azure AD Protocols</vt:lpstr>
      <vt:lpstr>Conditional Access</vt:lpstr>
      <vt:lpstr>Conditional Access Evaluation Phase</vt:lpstr>
      <vt:lpstr>Common Policies</vt:lpstr>
      <vt:lpstr>Agenda</vt:lpstr>
      <vt:lpstr>Customer Case Study</vt:lpstr>
      <vt:lpstr>Why Prompting is Bad</vt:lpstr>
      <vt:lpstr>Determine if you have a prompting problem</vt:lpstr>
      <vt:lpstr>Agenda</vt:lpstr>
      <vt:lpstr>Conditional Access</vt:lpstr>
      <vt:lpstr>Why is AAD Login Important?</vt:lpstr>
      <vt:lpstr>Why is AAD Login Important?</vt:lpstr>
      <vt:lpstr>Why is AAD Login Important?</vt:lpstr>
      <vt:lpstr>Why is AAD Login Important?</vt:lpstr>
      <vt:lpstr>Azure AD &amp; ARC · Login to Linux VMs</vt:lpstr>
      <vt:lpstr>Azure AD Login via SSH for VMs in Azure – Client Prerequisites</vt:lpstr>
      <vt:lpstr>Azure AD Login via SSH for VMs in Azure – Server Prerequisites</vt:lpstr>
      <vt:lpstr>Azure AD Login via SSH for VMs in Azure</vt:lpstr>
      <vt:lpstr>Azure AD Login via SSH for VMs in Azure</vt:lpstr>
      <vt:lpstr>Azure AD Login via SSH for VMs in Azure</vt:lpstr>
      <vt:lpstr>Azure AD Login via SSH for VMs Outside Azure - Prerequisites</vt:lpstr>
      <vt:lpstr>Azure AD Login via SSH for VMs outside Azure</vt:lpstr>
      <vt:lpstr>Azure AD Login via SSH for VMs outside Azure</vt:lpstr>
      <vt:lpstr>Azure AD Login via SSH for VMs outside Azure</vt:lpstr>
      <vt:lpstr>Azure AD Login via SSH – Connection Process</vt:lpstr>
      <vt:lpstr>Azure AD Login via SSH – Connection Process</vt:lpstr>
      <vt:lpstr>Agenda</vt:lpstr>
      <vt:lpstr>Quick aside on client devices</vt:lpstr>
      <vt:lpstr>Enroll Macs in MDM, Use Device Compliance</vt:lpstr>
      <vt:lpstr>Device Compliance with Azure AD</vt:lpstr>
      <vt:lpstr>Set up SSO Infrastructure</vt:lpstr>
      <vt:lpstr>SSO - Let’s Start with Kerberos</vt:lpstr>
      <vt:lpstr>PowerPoint Presentation</vt:lpstr>
      <vt:lpstr>SSO - Let’s Start with Kerberos</vt:lpstr>
      <vt:lpstr>PowerPoint Presentation</vt:lpstr>
      <vt:lpstr>SSO – Modernize w/ Modern Auth</vt:lpstr>
      <vt:lpstr>SSO – Modernize w/ Modern Auth</vt:lpstr>
      <vt:lpstr>PowerPoint Presentation</vt:lpstr>
      <vt:lpstr>SSO – Modernize w/ IDP Vendor SSO Extensions</vt:lpstr>
      <vt:lpstr>SSO – Modernize w/ IDP Vendor SSO Extensions</vt:lpstr>
      <vt:lpstr>SSO – Modernize w/ IDP Vendor SSO Extensions</vt:lpstr>
      <vt:lpstr>SSO – Modernize w/ IDP Vendor SSO Extensions</vt:lpstr>
      <vt:lpstr>SSO – Modernize w/ IDP Vendor SSO Extensions</vt:lpstr>
      <vt:lpstr>SSO – Modernize w/ IDP Vendor SSO Extensions</vt:lpstr>
      <vt:lpstr>Modern Auth SSO Extension Caveats</vt:lpstr>
      <vt:lpstr>Move To The Authenticator App and Passwordless</vt:lpstr>
      <vt:lpstr>Move To The Authenticator App and Passwordless</vt:lpstr>
      <vt:lpstr>Agenda</vt:lpstr>
      <vt:lpstr>Linux as a device platform in Conditional Access</vt:lpstr>
      <vt:lpstr>Linux as a device platform in Conditional Access</vt:lpstr>
      <vt:lpstr>Linux as a device platform in Conditional Access</vt:lpstr>
      <vt:lpstr>Example Policy Set</vt:lpstr>
      <vt:lpstr>Linux AAD and Intune Features</vt:lpstr>
      <vt:lpstr>Recap &amp; Go Dos!</vt:lpstr>
      <vt:lpstr>Thank you!   markmoro@microsoft.com @markmorow  michael.epping@microsoft.com @_michaelepping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AD and Linux</dc:title>
  <dc:subject/>
  <dc:creator>Michael Epping</dc:creator>
  <cp:keywords/>
  <dc:description/>
  <cp:lastModifiedBy>Mark Morowczynski</cp:lastModifiedBy>
  <cp:revision>2</cp:revision>
  <dcterms:created xsi:type="dcterms:W3CDTF">2021-12-14T00:54:44Z</dcterms:created>
  <dcterms:modified xsi:type="dcterms:W3CDTF">2022-08-26T11:58:50Z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0x0101007E1A7EA310250A45B41C861A04922D4F</vt:lpwstr>
  </property>
</Properties>
</file>